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24384000" cy="13716000"/>
  <p:notesSz cx="6858000" cy="9144000"/>
  <p:defaultTextStyle>
    <a:defPPr>
      <a:defRPr lang="ru-RU"/>
    </a:defPPr>
    <a:lvl1pPr algn="l" defTabSz="825500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1pPr>
    <a:lvl2pPr algn="l" defTabSz="825500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2pPr>
    <a:lvl3pPr algn="l" defTabSz="825500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3pPr>
    <a:lvl4pPr algn="l" defTabSz="825500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4pPr>
    <a:lvl5pPr algn="l" defTabSz="825500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>
        <p:scale>
          <a:sx n="57" d="100"/>
          <a:sy n="57" d="100"/>
        </p:scale>
        <p:origin x="-72" y="-4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36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Shape 137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16121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j-lt"/>
        <a:ea typeface="+mj-ea"/>
        <a:cs typeface="+mj-cs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j-lt"/>
        <a:ea typeface="+mj-ea"/>
        <a:cs typeface="+mj-cs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j-lt"/>
        <a:ea typeface="+mj-ea"/>
        <a:cs typeface="+mj-cs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j-lt"/>
        <a:ea typeface="+mj-ea"/>
        <a:cs typeface="+mj-cs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288" y="506413"/>
            <a:ext cx="2078037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958638" y="13081000"/>
            <a:ext cx="454025" cy="460375"/>
          </a:xfrm>
        </p:spPr>
        <p:txBody>
          <a:bodyPr lIns="50800" tIns="50800" rIns="50800" bIns="50800"/>
          <a:lstStyle>
            <a:lvl1pPr algn="ctr" eaLnBrk="1" hangingPunct="0">
              <a:defRPr sz="24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fld id="{682306F9-EC1D-4D44-A0FA-EC1F251EAD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9746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Текст 4"/>
          <p:cNvSpPr>
            <a:spLocks noGrp="1"/>
          </p:cNvSpPr>
          <p:nvPr>
            <p:ph type="body" sz="quarter" idx="1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E637B-CED4-4DC1-BDB1-1BFC0689A6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8199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7D43E-1A3A-42B0-B1AC-0737F21E68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4215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28ACE-E1D8-4A9C-A91F-1555E22A59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21639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1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9" name="Текст 3"/>
          <p:cNvSpPr>
            <a:spLocks noGrp="1"/>
          </p:cNvSpPr>
          <p:nvPr>
            <p:ph type="body" sz="quarter" idx="13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94CBA-118E-440D-8759-E8B4EA9B5A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4673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28" name="Рисунок 2"/>
          <p:cNvSpPr>
            <a:spLocks noGrp="1"/>
          </p:cNvSpPr>
          <p:nvPr>
            <p:ph type="pic" sz="half" idx="13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1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FDE3F-FF88-4100-A756-32522CDBFC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9586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 коп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738" y="441325"/>
            <a:ext cx="12018962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958638" y="13081000"/>
            <a:ext cx="454025" cy="460375"/>
          </a:xfrm>
        </p:spPr>
        <p:txBody>
          <a:bodyPr lIns="50800" tIns="50800" rIns="50800" bIns="50800"/>
          <a:lstStyle>
            <a:lvl1pPr algn="ctr" eaLnBrk="1" hangingPunct="0">
              <a:defRPr sz="24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fld id="{6C93499A-A8EC-4F46-9DED-49697DBDA3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3664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288" y="506413"/>
            <a:ext cx="2078037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lnSpc>
                <a:spcPct val="100000"/>
              </a:lnSpc>
              <a:defRPr sz="1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400"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400"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400"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400"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4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958638" y="13081000"/>
            <a:ext cx="454025" cy="460375"/>
          </a:xfrm>
        </p:spPr>
        <p:txBody>
          <a:bodyPr lIns="50800" tIns="50800" rIns="50800" bIns="50800"/>
          <a:lstStyle>
            <a:lvl1pPr algn="ctr" eaLnBrk="1" hangingPunct="0">
              <a:defRPr sz="24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fld id="{E3B47F12-2A34-46BD-9EF9-EF2B05AD22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670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288" y="506413"/>
            <a:ext cx="2078037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94011" y="0"/>
            <a:ext cx="18000001" cy="1723132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23471188" y="12739688"/>
            <a:ext cx="434975" cy="458787"/>
          </a:xfrm>
        </p:spPr>
        <p:txBody>
          <a:bodyPr lIns="0" tIns="0" rIns="0" bIns="0" anchor="ctr"/>
          <a:lstStyle>
            <a:lvl1pPr algn="ctr" eaLnBrk="1" hangingPunct="0"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fld id="{A8D6145A-2BCA-4498-BC22-55F2865201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76587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288" y="506413"/>
            <a:ext cx="2078037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1" y="357184"/>
            <a:ext cx="15609099" cy="3036101"/>
          </a:xfrm>
          <a:prstGeom prst="rect">
            <a:avLst/>
          </a:prstGeom>
        </p:spPr>
        <p:txBody>
          <a:bodyPr lIns="35716" tIns="35716" rIns="35716" bIns="35716" anchor="b"/>
          <a:lstStyle>
            <a:lvl1pPr algn="ctr" defTabSz="821538">
              <a:lnSpc>
                <a:spcPct val="100000"/>
              </a:lnSpc>
              <a:defRPr sz="1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1" y="3643312"/>
            <a:ext cx="15609099" cy="8840396"/>
          </a:xfrm>
          <a:prstGeom prst="rect">
            <a:avLst/>
          </a:prstGeom>
        </p:spPr>
        <p:txBody>
          <a:bodyPr lIns="35716" tIns="35716" rIns="35716" bIns="35716" anchor="ctr"/>
          <a:lstStyle>
            <a:lvl1pPr marL="611192" indent="-611192" algn="ctr" defTabSz="821538">
              <a:lnSpc>
                <a:spcPct val="100000"/>
              </a:lnSpc>
              <a:spcBef>
                <a:spcPts val="5800"/>
              </a:spcBef>
              <a:buSzTx/>
              <a:buFontTx/>
              <a:buNone/>
              <a:defRPr sz="4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11192" indent="277819" algn="ctr" defTabSz="821538">
              <a:lnSpc>
                <a:spcPct val="100000"/>
              </a:lnSpc>
              <a:spcBef>
                <a:spcPts val="5800"/>
              </a:spcBef>
              <a:buSzTx/>
              <a:buFontTx/>
              <a:buNone/>
              <a:defRPr sz="4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11192" indent="1166830" algn="ctr" defTabSz="821538">
              <a:lnSpc>
                <a:spcPct val="100000"/>
              </a:lnSpc>
              <a:spcBef>
                <a:spcPts val="5800"/>
              </a:spcBef>
              <a:buSzTx/>
              <a:buFontTx/>
              <a:buNone/>
              <a:defRPr sz="4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11192" indent="2055841" algn="ctr" defTabSz="821538">
              <a:lnSpc>
                <a:spcPct val="100000"/>
              </a:lnSpc>
              <a:spcBef>
                <a:spcPts val="5800"/>
              </a:spcBef>
              <a:buSzTx/>
              <a:buFontTx/>
              <a:buNone/>
              <a:defRPr sz="4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11192" indent="2944851" algn="ctr" defTabSz="821538">
              <a:lnSpc>
                <a:spcPct val="100000"/>
              </a:lnSpc>
              <a:spcBef>
                <a:spcPts val="5800"/>
              </a:spcBef>
              <a:buSzTx/>
              <a:buFontTx/>
              <a:buNone/>
              <a:defRPr sz="4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990388" y="13073063"/>
            <a:ext cx="393700" cy="406400"/>
          </a:xfrm>
        </p:spPr>
        <p:txBody>
          <a:bodyPr lIns="35716" tIns="35716" rIns="35716" bIns="35716"/>
          <a:lstStyle>
            <a:lvl1pPr algn="ctr" defTabSz="820738" eaLnBrk="1" hangingPunct="0">
              <a:defRPr sz="22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indent="-285750" algn="ctr" defTabSz="820738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defTabSz="820738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defTabSz="820738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defTabSz="820738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fld id="{9B534058-31F9-40A4-84E4-17322C294D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8722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E4AE9-20E4-45B2-BCF4-A90CC13E29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499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6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79BD9-781E-492D-BA3E-B153333DC6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2085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7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0ED66-AFD2-48CD-BC3C-5D7F630980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8333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1660E-5331-4DE8-A834-2E6848F842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90521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alibri Light" pitchFamily="34" charset="0"/>
              </a:rPr>
              <a:t>Текст заголовка</a:t>
            </a:r>
          </a:p>
        </p:txBody>
      </p:sp>
      <p:sp>
        <p:nvSpPr>
          <p:cNvPr id="1027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1676400" y="3651250"/>
            <a:ext cx="21031200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alibri" pitchFamily="34" charset="0"/>
              </a:rPr>
              <a:t>Уровень текста 1</a:t>
            </a:r>
          </a:p>
          <a:p>
            <a:pPr lvl="1"/>
            <a:r>
              <a:rPr lang="ru-RU" smtClean="0">
                <a:sym typeface="Calibri" pitchFamily="34" charset="0"/>
              </a:rPr>
              <a:t>Уровень текста 2</a:t>
            </a:r>
          </a:p>
          <a:p>
            <a:pPr lvl="2"/>
            <a:r>
              <a:rPr lang="ru-RU" smtClean="0">
                <a:sym typeface="Calibri" pitchFamily="34" charset="0"/>
              </a:rPr>
              <a:t>Уровень текста 3</a:t>
            </a:r>
          </a:p>
          <a:p>
            <a:pPr lvl="3"/>
            <a:r>
              <a:rPr lang="ru-RU" smtClean="0">
                <a:sym typeface="Calibri" pitchFamily="34" charset="0"/>
              </a:rPr>
              <a:t>Уровень текста 4</a:t>
            </a:r>
          </a:p>
          <a:p>
            <a:pPr lvl="4"/>
            <a:r>
              <a:rPr lang="ru-RU" smtClean="0">
                <a:sym typeface="Calibri" pitchFamily="34" charset="0"/>
              </a:rPr>
              <a:t>Уровень текста 5</a:t>
            </a:r>
          </a:p>
        </p:txBody>
      </p:sp>
      <p:sp>
        <p:nvSpPr>
          <p:cNvPr id="1028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9700875" y="12712700"/>
            <a:ext cx="5270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9" tIns="45720" rIns="45719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fld id="{E9F95676-5484-4D54-B1FE-DC7A4E96270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itchFamily="34" charset="0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Calibri"/>
          <a:ea typeface="Calibri"/>
          <a:cs typeface="Calibri"/>
          <a:sym typeface="Calibri" pitchFamily="34" charset="0"/>
        </a:defRPr>
      </a:lvl1pPr>
      <a:lvl2pPr marL="723900" indent="-2667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Calibri"/>
          <a:ea typeface="Calibri"/>
          <a:cs typeface="Calibri"/>
          <a:sym typeface="Calibri" pitchFamily="34" charset="0"/>
        </a:defRPr>
      </a:lvl2pPr>
      <a:lvl3pPr marL="1233488" indent="-319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Calibri"/>
          <a:ea typeface="Calibri"/>
          <a:cs typeface="Calibri"/>
          <a:sym typeface="Calibri" pitchFamily="34" charset="0"/>
        </a:defRPr>
      </a:lvl3pPr>
      <a:lvl4pPr marL="17272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Calibri"/>
          <a:ea typeface="Calibri"/>
          <a:cs typeface="Calibri"/>
          <a:sym typeface="Calibri" pitchFamily="34" charset="0"/>
        </a:defRPr>
      </a:lvl4pPr>
      <a:lvl5pPr marL="21844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Calibri"/>
          <a:ea typeface="Calibri"/>
          <a:cs typeface="Calibri"/>
          <a:sym typeface="Calibri" pitchFamily="34" charset="0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Программа «Цифровая платформа персонализированного образования для школы»"/>
          <p:cNvSpPr txBox="1"/>
          <p:nvPr/>
        </p:nvSpPr>
        <p:spPr>
          <a:xfrm>
            <a:off x="806450" y="3473450"/>
            <a:ext cx="20308888" cy="67691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>
            <a:spAutoFit/>
          </a:bodyPr>
          <a:lstStyle/>
          <a:p>
            <a:pPr defTabSz="457200" fontAlgn="auto" hangingPunct="0">
              <a:spcBef>
                <a:spcPts val="0"/>
              </a:spcBef>
              <a:spcAft>
                <a:spcPts val="0"/>
              </a:spcAft>
              <a:defRPr sz="14000" cap="all">
                <a:solidFill>
                  <a:srgbClr val="2B2A32"/>
                </a:solidFill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14000" kern="0" cap="all">
                <a:solidFill>
                  <a:srgbClr val="2B2A32"/>
                </a:solidFill>
                <a:latin typeface="SB Sans Text Cond"/>
                <a:ea typeface="SB Sans Text Cond"/>
                <a:cs typeface="SB Sans Text Cond"/>
                <a:sym typeface="SB Sans Text Cond"/>
              </a:rPr>
              <a:t>Школьная </a:t>
            </a:r>
          </a:p>
          <a:p>
            <a:pPr defTabSz="457200" fontAlgn="auto" hangingPunct="0">
              <a:spcBef>
                <a:spcPts val="0"/>
              </a:spcBef>
              <a:spcAft>
                <a:spcPts val="0"/>
              </a:spcAft>
              <a:defRPr sz="14000" cap="all">
                <a:solidFill>
                  <a:srgbClr val="2B2A32"/>
                </a:solidFill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14000" kern="0" cap="all">
                <a:solidFill>
                  <a:srgbClr val="2B2A32"/>
                </a:solidFill>
                <a:latin typeface="SB Sans Text Cond"/>
                <a:ea typeface="SB Sans Text Cond"/>
                <a:cs typeface="SB Sans Text Cond"/>
                <a:sym typeface="SB Sans Text Cond"/>
              </a:rPr>
              <a:t>цифровая </a:t>
            </a:r>
            <a:br>
              <a:rPr sz="14000" kern="0" cap="all">
                <a:solidFill>
                  <a:srgbClr val="2B2A32"/>
                </a:solidFill>
                <a:latin typeface="SB Sans Text Cond"/>
                <a:ea typeface="SB Sans Text Cond"/>
                <a:cs typeface="SB Sans Text Cond"/>
                <a:sym typeface="SB Sans Text Cond"/>
              </a:rPr>
            </a:br>
            <a:r>
              <a:rPr sz="14000" kern="0" cap="all">
                <a:solidFill>
                  <a:srgbClr val="2B2A32"/>
                </a:solidFill>
                <a:latin typeface="SB Sans Text Cond"/>
                <a:ea typeface="SB Sans Text Cond"/>
                <a:cs typeface="SB Sans Text Cond"/>
                <a:sym typeface="SB Sans Text Cond"/>
              </a:rPr>
              <a:t>платформа</a:t>
            </a:r>
          </a:p>
        </p:txBody>
      </p:sp>
      <p:sp>
        <p:nvSpPr>
          <p:cNvPr id="7171" name="Сквиркл"/>
          <p:cNvSpPr>
            <a:spLocks noChangeArrowheads="1"/>
          </p:cNvSpPr>
          <p:nvPr/>
        </p:nvSpPr>
        <p:spPr bwMode="auto">
          <a:xfrm rot="-1836193">
            <a:off x="16813213" y="8535988"/>
            <a:ext cx="9788525" cy="10980737"/>
          </a:xfrm>
          <a:prstGeom prst="roundRect">
            <a:avLst>
              <a:gd name="adj" fmla="val 3690"/>
            </a:avLst>
          </a:prstGeom>
          <a:solidFill>
            <a:srgbClr val="FFFFFF"/>
          </a:solidFill>
          <a:ln w="635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  <p:sp>
        <p:nvSpPr>
          <p:cNvPr id="7172" name="Сквиркл"/>
          <p:cNvSpPr>
            <a:spLocks noChangeArrowheads="1"/>
          </p:cNvSpPr>
          <p:nvPr/>
        </p:nvSpPr>
        <p:spPr bwMode="auto">
          <a:xfrm rot="-1836193">
            <a:off x="14416088" y="11915775"/>
            <a:ext cx="4967287" cy="4967288"/>
          </a:xfrm>
          <a:prstGeom prst="roundRect">
            <a:avLst>
              <a:gd name="adj" fmla="val 3690"/>
            </a:avLst>
          </a:prstGeom>
          <a:solidFill>
            <a:srgbClr val="20BDF2"/>
          </a:solidFill>
          <a:ln w="635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Фигура"/>
          <p:cNvSpPr/>
          <p:nvPr/>
        </p:nvSpPr>
        <p:spPr>
          <a:xfrm>
            <a:off x="1822450" y="3517900"/>
            <a:ext cx="22098000" cy="7380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4" h="21600" extrusionOk="0">
                <a:moveTo>
                  <a:pt x="16" y="45"/>
                </a:moveTo>
                <a:lnTo>
                  <a:pt x="21188" y="0"/>
                </a:lnTo>
                <a:cubicBezTo>
                  <a:pt x="21574" y="3822"/>
                  <a:pt x="21224" y="8111"/>
                  <a:pt x="20326" y="10556"/>
                </a:cubicBezTo>
                <a:cubicBezTo>
                  <a:pt x="19289" y="13382"/>
                  <a:pt x="17688" y="13096"/>
                  <a:pt x="16996" y="17224"/>
                </a:cubicBezTo>
                <a:cubicBezTo>
                  <a:pt x="16776" y="18535"/>
                  <a:pt x="16704" y="20101"/>
                  <a:pt x="16794" y="21600"/>
                </a:cubicBezTo>
                <a:lnTo>
                  <a:pt x="10141" y="21547"/>
                </a:lnTo>
                <a:cubicBezTo>
                  <a:pt x="10025" y="20419"/>
                  <a:pt x="9856" y="19373"/>
                  <a:pt x="9642" y="18452"/>
                </a:cubicBezTo>
                <a:cubicBezTo>
                  <a:pt x="7344" y="8568"/>
                  <a:pt x="1491" y="18237"/>
                  <a:pt x="131" y="3884"/>
                </a:cubicBezTo>
                <a:cubicBezTo>
                  <a:pt x="14" y="2651"/>
                  <a:pt x="-26" y="1339"/>
                  <a:pt x="16" y="4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66290"/>
                </a:srgbClr>
              </a:gs>
              <a:gs pos="88096">
                <a:srgbClr val="EAEAEA">
                  <a:alpha val="66290"/>
                </a:srgbClr>
              </a:gs>
              <a:gs pos="100000">
                <a:srgbClr val="D6D5D5">
                  <a:alpha val="6629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 sz="2800" b="1" kern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6387" name="Сквиркл"/>
          <p:cNvSpPr>
            <a:spLocks noChangeArrowheads="1"/>
          </p:cNvSpPr>
          <p:nvPr/>
        </p:nvSpPr>
        <p:spPr bwMode="auto">
          <a:xfrm>
            <a:off x="11877675" y="9645650"/>
            <a:ext cx="7369175" cy="2073275"/>
          </a:xfrm>
          <a:prstGeom prst="roundRect">
            <a:avLst>
              <a:gd name="adj" fmla="val 6130"/>
            </a:avLst>
          </a:prstGeom>
          <a:solidFill>
            <a:srgbClr val="66CC32"/>
          </a:solidFill>
          <a:ln w="254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  <p:pic>
        <p:nvPicPr>
          <p:cNvPr id="16388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963" y="781050"/>
            <a:ext cx="207803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30" name="Ученик – центр всего образовательного процесса"/>
          <p:cNvSpPr txBox="1"/>
          <p:nvPr/>
        </p:nvSpPr>
        <p:spPr>
          <a:xfrm>
            <a:off x="984250" y="914400"/>
            <a:ext cx="1498917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>
            <a:spAutoFit/>
          </a:bodyPr>
          <a:lstStyle>
            <a:lvl1pPr algn="l"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Ученик – центр всего образовательного процесса</a:t>
            </a:r>
          </a:p>
        </p:txBody>
      </p:sp>
      <p:sp>
        <p:nvSpPr>
          <p:cNvPr id="16390" name="Rectangle 6"/>
          <p:cNvSpPr txBox="1">
            <a:spLocks noChangeArrowheads="1"/>
          </p:cNvSpPr>
          <p:nvPr/>
        </p:nvSpPr>
        <p:spPr bwMode="auto">
          <a:xfrm>
            <a:off x="815975" y="8932863"/>
            <a:ext cx="118681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4" tIns="71434" rIns="71434" bIns="71434" anchor="ctr">
            <a:spAutoFit/>
          </a:bodyPr>
          <a:lstStyle>
            <a:lvl1pPr indent="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>
              <a:spcBef>
                <a:spcPts val="200"/>
              </a:spcBef>
            </a:pPr>
            <a:r>
              <a:rPr lang="ru-RU" sz="2400" b="1">
                <a:latin typeface="SB Sans Text Cond"/>
                <a:ea typeface="SB Sans Text Cond"/>
                <a:cs typeface="SB Sans Text Cond"/>
                <a:sym typeface="SB Sans Text Cond"/>
              </a:rPr>
              <a:t>Необходимые процессы:</a:t>
            </a:r>
          </a:p>
        </p:txBody>
      </p:sp>
      <p:sp>
        <p:nvSpPr>
          <p:cNvPr id="16391" name="Линия"/>
          <p:cNvSpPr>
            <a:spLocks noChangeShapeType="1"/>
          </p:cNvSpPr>
          <p:nvPr/>
        </p:nvSpPr>
        <p:spPr bwMode="auto">
          <a:xfrm>
            <a:off x="9475788" y="5803900"/>
            <a:ext cx="720725" cy="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16392" name="Кружок"/>
          <p:cNvSpPr>
            <a:spLocks noChangeArrowheads="1"/>
          </p:cNvSpPr>
          <p:nvPr/>
        </p:nvSpPr>
        <p:spPr bwMode="auto">
          <a:xfrm>
            <a:off x="13990638" y="3565525"/>
            <a:ext cx="4400550" cy="4395788"/>
          </a:xfrm>
          <a:prstGeom prst="ellips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 sz="2800" b="1">
              <a:solidFill>
                <a:srgbClr val="FFFFFF"/>
              </a:solidFill>
              <a:latin typeface="SB Sans Text Cond"/>
              <a:ea typeface="SB Sans Text Cond"/>
              <a:cs typeface="SB Sans Text Cond"/>
              <a:sym typeface="SB Sans Text Cond"/>
            </a:endParaRPr>
          </a:p>
        </p:txBody>
      </p:sp>
      <p:sp>
        <p:nvSpPr>
          <p:cNvPr id="234" name="Сквиркл"/>
          <p:cNvSpPr/>
          <p:nvPr/>
        </p:nvSpPr>
        <p:spPr>
          <a:xfrm>
            <a:off x="6762750" y="5005388"/>
            <a:ext cx="2778125" cy="1498600"/>
          </a:xfrm>
          <a:prstGeom prst="roundRect">
            <a:avLst>
              <a:gd name="adj" fmla="val 7462"/>
            </a:avLst>
          </a:prstGeom>
          <a:solidFill>
            <a:srgbClr val="FFFFFF"/>
          </a:solidFill>
          <a:ln w="254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algn="ctr" fontAlgn="auto" hangingPunct="0">
              <a:spcBef>
                <a:spcPts val="200"/>
              </a:spcBef>
              <a:spcAft>
                <a:spcPts val="0"/>
              </a:spcAft>
              <a:defRPr sz="2000" b="1">
                <a:latin typeface="+mj-lt"/>
                <a:ea typeface="+mj-ea"/>
                <a:cs typeface="+mj-cs"/>
                <a:sym typeface="Helvetica Neue"/>
              </a:defRPr>
            </a:pPr>
            <a:endParaRPr sz="2000" b="1" kern="0"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6394" name="Подключение и вовлечение ученика"/>
          <p:cNvSpPr txBox="1">
            <a:spLocks noChangeArrowheads="1"/>
          </p:cNvSpPr>
          <p:nvPr/>
        </p:nvSpPr>
        <p:spPr bwMode="auto">
          <a:xfrm>
            <a:off x="6794500" y="5207000"/>
            <a:ext cx="27146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4" tIns="71434" rIns="71434" bIns="71434" anchor="ctr">
            <a:spAutoFit/>
          </a:bodyPr>
          <a:lstStyle>
            <a:lvl1pPr marL="342900" indent="-3429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indent="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lvl="1" eaLnBrk="1">
              <a:spcBef>
                <a:spcPts val="200"/>
              </a:spcBef>
            </a:pPr>
            <a:r>
              <a:rPr lang="ru-RU" sz="2000" b="1">
                <a:latin typeface="SB Sans Text Cond"/>
                <a:ea typeface="SB Sans Text Cond"/>
                <a:cs typeface="SB Sans Text Cond"/>
                <a:sym typeface="SB Sans Text Cond"/>
              </a:rPr>
              <a:t>Подключение</a:t>
            </a:r>
            <a:br>
              <a:rPr lang="ru-RU" sz="2000" b="1">
                <a:latin typeface="SB Sans Text Cond"/>
                <a:ea typeface="SB Sans Text Cond"/>
                <a:cs typeface="SB Sans Text Cond"/>
                <a:sym typeface="SB Sans Text Cond"/>
              </a:rPr>
            </a:br>
            <a:r>
              <a:rPr lang="ru-RU" sz="2000" b="1">
                <a:latin typeface="SB Sans Text Cond"/>
                <a:ea typeface="SB Sans Text Cond"/>
                <a:cs typeface="SB Sans Text Cond"/>
                <a:sym typeface="SB Sans Text Cond"/>
              </a:rPr>
              <a:t>и вовлечение ученика</a:t>
            </a:r>
          </a:p>
        </p:txBody>
      </p:sp>
      <p:sp>
        <p:nvSpPr>
          <p:cNvPr id="236" name="Сквиркл"/>
          <p:cNvSpPr/>
          <p:nvPr/>
        </p:nvSpPr>
        <p:spPr>
          <a:xfrm>
            <a:off x="10209213" y="5005388"/>
            <a:ext cx="2779712" cy="1498600"/>
          </a:xfrm>
          <a:prstGeom prst="roundRect">
            <a:avLst>
              <a:gd name="adj" fmla="val 7462"/>
            </a:avLst>
          </a:prstGeom>
          <a:solidFill>
            <a:srgbClr val="FFFFFF"/>
          </a:solidFill>
          <a:ln w="254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algn="ctr" fontAlgn="auto" hangingPunct="0">
              <a:spcBef>
                <a:spcPts val="200"/>
              </a:spcBef>
              <a:spcAft>
                <a:spcPts val="0"/>
              </a:spcAft>
              <a:defRPr sz="2000" b="1">
                <a:latin typeface="+mj-lt"/>
                <a:ea typeface="+mj-ea"/>
                <a:cs typeface="+mj-cs"/>
                <a:sym typeface="Helvetica Neue"/>
              </a:defRPr>
            </a:pPr>
            <a:endParaRPr sz="2000" b="1" kern="0"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6396" name="Определение целей и фокусов"/>
          <p:cNvSpPr txBox="1">
            <a:spLocks noChangeArrowheads="1"/>
          </p:cNvSpPr>
          <p:nvPr/>
        </p:nvSpPr>
        <p:spPr bwMode="auto">
          <a:xfrm>
            <a:off x="10242550" y="5365750"/>
            <a:ext cx="271303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4" tIns="71434" rIns="71434" bIns="71434" anchor="ctr">
            <a:spAutoFit/>
          </a:bodyPr>
          <a:lstStyle>
            <a:lvl1pPr marL="342900" indent="-3429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indent="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lvl="1" eaLnBrk="1">
              <a:spcBef>
                <a:spcPts val="200"/>
              </a:spcBef>
            </a:pPr>
            <a:r>
              <a:rPr lang="ru-RU" sz="2000" b="1">
                <a:latin typeface="SB Sans Text Cond"/>
                <a:ea typeface="SB Sans Text Cond"/>
                <a:cs typeface="SB Sans Text Cond"/>
                <a:sym typeface="SB Sans Text Cond"/>
              </a:rPr>
              <a:t>Определение целей и фокусов</a:t>
            </a:r>
          </a:p>
        </p:txBody>
      </p:sp>
      <p:sp>
        <p:nvSpPr>
          <p:cNvPr id="238" name="Сквиркл"/>
          <p:cNvSpPr/>
          <p:nvPr/>
        </p:nvSpPr>
        <p:spPr>
          <a:xfrm>
            <a:off x="14187488" y="3154363"/>
            <a:ext cx="2346325" cy="1066800"/>
          </a:xfrm>
          <a:prstGeom prst="roundRect">
            <a:avLst>
              <a:gd name="adj" fmla="val 10480"/>
            </a:avLst>
          </a:prstGeom>
          <a:solidFill>
            <a:srgbClr val="FFFFFF"/>
          </a:solidFill>
          <a:ln w="254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algn="ctr" fontAlgn="auto" hangingPunct="0">
              <a:spcBef>
                <a:spcPts val="200"/>
              </a:spcBef>
              <a:spcAft>
                <a:spcPts val="0"/>
              </a:spcAft>
              <a:defRPr sz="2000" b="1">
                <a:latin typeface="+mj-lt"/>
                <a:ea typeface="+mj-ea"/>
                <a:cs typeface="+mj-cs"/>
                <a:sym typeface="Helvetica Neue"/>
              </a:defRPr>
            </a:pPr>
            <a:endParaRPr sz="2000" b="1" kern="0"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6398" name="Планирование задач"/>
          <p:cNvSpPr txBox="1">
            <a:spLocks noChangeArrowheads="1"/>
          </p:cNvSpPr>
          <p:nvPr/>
        </p:nvSpPr>
        <p:spPr bwMode="auto">
          <a:xfrm>
            <a:off x="14220825" y="3298825"/>
            <a:ext cx="22796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4" tIns="71434" rIns="71434" bIns="71434" anchor="ctr">
            <a:spAutoFit/>
          </a:bodyPr>
          <a:lstStyle>
            <a:lvl1pPr marL="342900" indent="-3429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indent="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lvl="1" eaLnBrk="1">
              <a:spcBef>
                <a:spcPts val="200"/>
              </a:spcBef>
            </a:pPr>
            <a:r>
              <a:rPr lang="ru-RU" sz="2000" b="1">
                <a:latin typeface="SB Sans Text Cond"/>
                <a:ea typeface="SB Sans Text Cond"/>
                <a:cs typeface="SB Sans Text Cond"/>
                <a:sym typeface="SB Sans Text Cond"/>
              </a:rPr>
              <a:t>Планирование задач</a:t>
            </a:r>
          </a:p>
        </p:txBody>
      </p:sp>
      <p:sp>
        <p:nvSpPr>
          <p:cNvPr id="16399" name="G"/>
          <p:cNvSpPr txBox="1">
            <a:spLocks noChangeArrowheads="1"/>
          </p:cNvSpPr>
          <p:nvPr/>
        </p:nvSpPr>
        <p:spPr bwMode="auto">
          <a:xfrm>
            <a:off x="16478250" y="8737600"/>
            <a:ext cx="59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/>
            <a:r>
              <a:rPr lang="ru-RU" sz="2000" b="1">
                <a:solidFill>
                  <a:srgbClr val="0076BA"/>
                </a:solidFill>
                <a:latin typeface="SB Sans Text Cond"/>
                <a:ea typeface="SB Sans Text Cond"/>
                <a:cs typeface="SB Sans Text Cond"/>
                <a:sym typeface="SB Sans Text Cond"/>
              </a:rPr>
              <a:t>G </a:t>
            </a:r>
            <a:r>
              <a:rPr lang="ru-RU" sz="2000" b="1">
                <a:solidFill>
                  <a:srgbClr val="0D7001"/>
                </a:solidFill>
                <a:latin typeface="SB Sans Text Cond"/>
                <a:ea typeface="SB Sans Text Cond"/>
                <a:cs typeface="SB Sans Text Cond"/>
                <a:sym typeface="SB Sans Text Cond"/>
              </a:rPr>
              <a:t>AI</a:t>
            </a:r>
          </a:p>
        </p:txBody>
      </p:sp>
      <p:sp>
        <p:nvSpPr>
          <p:cNvPr id="241" name="Сквиркл"/>
          <p:cNvSpPr/>
          <p:nvPr/>
        </p:nvSpPr>
        <p:spPr>
          <a:xfrm>
            <a:off x="17064038" y="5487988"/>
            <a:ext cx="2346325" cy="1066800"/>
          </a:xfrm>
          <a:prstGeom prst="roundRect">
            <a:avLst>
              <a:gd name="adj" fmla="val 10480"/>
            </a:avLst>
          </a:prstGeom>
          <a:solidFill>
            <a:srgbClr val="FFFFFF"/>
          </a:solidFill>
          <a:ln w="254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algn="ctr" fontAlgn="auto" hangingPunct="0">
              <a:spcBef>
                <a:spcPts val="200"/>
              </a:spcBef>
              <a:spcAft>
                <a:spcPts val="0"/>
              </a:spcAft>
              <a:defRPr sz="2000" b="1">
                <a:latin typeface="+mj-lt"/>
                <a:ea typeface="+mj-ea"/>
                <a:cs typeface="+mj-cs"/>
                <a:sym typeface="Helvetica Neue"/>
              </a:defRPr>
            </a:pPr>
            <a:endParaRPr sz="2000" b="1" kern="0"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6401" name="Выполнение задач"/>
          <p:cNvSpPr txBox="1">
            <a:spLocks noChangeArrowheads="1"/>
          </p:cNvSpPr>
          <p:nvPr/>
        </p:nvSpPr>
        <p:spPr bwMode="auto">
          <a:xfrm>
            <a:off x="17097375" y="5632450"/>
            <a:ext cx="22796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4" tIns="71434" rIns="71434" bIns="71434" anchor="ctr">
            <a:spAutoFit/>
          </a:bodyPr>
          <a:lstStyle>
            <a:lvl1pPr marL="342900" indent="-3429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indent="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lvl="1" eaLnBrk="1">
              <a:spcBef>
                <a:spcPts val="200"/>
              </a:spcBef>
            </a:pPr>
            <a:r>
              <a:rPr lang="ru-RU" sz="2000" b="1">
                <a:latin typeface="SB Sans Text Cond"/>
                <a:ea typeface="SB Sans Text Cond"/>
                <a:cs typeface="SB Sans Text Cond"/>
                <a:sym typeface="SB Sans Text Cond"/>
              </a:rPr>
              <a:t>Выполнение задач</a:t>
            </a:r>
          </a:p>
        </p:txBody>
      </p:sp>
      <p:sp>
        <p:nvSpPr>
          <p:cNvPr id="16402" name="Сквиркл"/>
          <p:cNvSpPr>
            <a:spLocks noChangeArrowheads="1"/>
          </p:cNvSpPr>
          <p:nvPr/>
        </p:nvSpPr>
        <p:spPr bwMode="auto">
          <a:xfrm>
            <a:off x="14170025" y="6946900"/>
            <a:ext cx="2346325" cy="1066800"/>
          </a:xfrm>
          <a:prstGeom prst="roundRect">
            <a:avLst>
              <a:gd name="adj" fmla="val 10481"/>
            </a:avLst>
          </a:prstGeom>
          <a:solidFill>
            <a:srgbClr val="FFFFFF"/>
          </a:solidFill>
          <a:ln w="25400">
            <a:solidFill>
              <a:srgbClr val="53585F"/>
            </a:solidFill>
            <a:miter lim="400000"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spcBef>
                <a:spcPts val="200"/>
              </a:spcBef>
            </a:pPr>
            <a:endParaRPr lang="ru-RU" sz="2000" b="1">
              <a:latin typeface="SB Sans Text Cond"/>
              <a:ea typeface="SB Sans Text Cond"/>
              <a:cs typeface="SB Sans Text Cond"/>
              <a:sym typeface="SB Sans Text Cond"/>
            </a:endParaRPr>
          </a:p>
        </p:txBody>
      </p:sp>
      <p:sp>
        <p:nvSpPr>
          <p:cNvPr id="16403" name="Получение обратной связи"/>
          <p:cNvSpPr txBox="1">
            <a:spLocks noChangeArrowheads="1"/>
          </p:cNvSpPr>
          <p:nvPr/>
        </p:nvSpPr>
        <p:spPr bwMode="auto">
          <a:xfrm>
            <a:off x="14182725" y="7091363"/>
            <a:ext cx="22796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4" tIns="71434" rIns="71434" bIns="71434" anchor="ctr">
            <a:spAutoFit/>
          </a:bodyPr>
          <a:lstStyle>
            <a:lvl1pPr marL="342900" indent="-3429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indent="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lvl="1" eaLnBrk="1">
              <a:spcBef>
                <a:spcPts val="200"/>
              </a:spcBef>
            </a:pPr>
            <a:r>
              <a:rPr lang="ru-RU" sz="2000" b="1">
                <a:latin typeface="SB Sans Text Cond"/>
                <a:ea typeface="SB Sans Text Cond"/>
                <a:cs typeface="SB Sans Text Cond"/>
                <a:sym typeface="SB Sans Text Cond"/>
              </a:rPr>
              <a:t>Получение обратной связи</a:t>
            </a:r>
          </a:p>
        </p:txBody>
      </p:sp>
      <p:sp>
        <p:nvSpPr>
          <p:cNvPr id="245" name="Линия"/>
          <p:cNvSpPr/>
          <p:nvPr/>
        </p:nvSpPr>
        <p:spPr>
          <a:xfrm rot="19872435">
            <a:off x="12817475" y="5016500"/>
            <a:ext cx="1652588" cy="569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47" extrusionOk="0">
                <a:moveTo>
                  <a:pt x="0" y="15468"/>
                </a:moveTo>
                <a:cubicBezTo>
                  <a:pt x="1839" y="17980"/>
                  <a:pt x="3820" y="19531"/>
                  <a:pt x="5850" y="20047"/>
                </a:cubicBezTo>
                <a:cubicBezTo>
                  <a:pt x="11960" y="21600"/>
                  <a:pt x="17916" y="14018"/>
                  <a:pt x="21600" y="0"/>
                </a:cubicBezTo>
              </a:path>
            </a:pathLst>
          </a:custGeom>
          <a:ln w="254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 sz="2800" b="1" kern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6405" name="Линия"/>
          <p:cNvSpPr>
            <a:spLocks noChangeShapeType="1"/>
          </p:cNvSpPr>
          <p:nvPr/>
        </p:nvSpPr>
        <p:spPr bwMode="auto">
          <a:xfrm>
            <a:off x="18295938" y="5118100"/>
            <a:ext cx="73025" cy="31750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16406" name="Линия"/>
          <p:cNvSpPr>
            <a:spLocks noChangeShapeType="1"/>
          </p:cNvSpPr>
          <p:nvPr/>
        </p:nvSpPr>
        <p:spPr bwMode="auto">
          <a:xfrm flipH="1">
            <a:off x="16660813" y="7818438"/>
            <a:ext cx="325437" cy="98425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248" name="Сквиркл"/>
          <p:cNvSpPr/>
          <p:nvPr/>
        </p:nvSpPr>
        <p:spPr>
          <a:xfrm>
            <a:off x="1079500" y="9645650"/>
            <a:ext cx="3154363" cy="1701800"/>
          </a:xfrm>
          <a:prstGeom prst="roundRect">
            <a:avLst>
              <a:gd name="adj" fmla="val 7462"/>
            </a:avLst>
          </a:prstGeom>
          <a:solidFill>
            <a:srgbClr val="FFFFFF"/>
          </a:solidFill>
          <a:ln w="254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algn="ctr" fontAlgn="auto" hangingPunct="0">
              <a:spcBef>
                <a:spcPts val="200"/>
              </a:spcBef>
              <a:spcAft>
                <a:spcPts val="0"/>
              </a:spcAft>
              <a:defRPr sz="2000" b="1">
                <a:latin typeface="+mj-lt"/>
                <a:ea typeface="+mj-ea"/>
                <a:cs typeface="+mj-cs"/>
                <a:sym typeface="Helvetica Neue"/>
              </a:defRPr>
            </a:pPr>
            <a:endParaRPr sz="2000" b="1" kern="0"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6408" name="Подключение школы"/>
          <p:cNvSpPr txBox="1">
            <a:spLocks noChangeArrowheads="1"/>
          </p:cNvSpPr>
          <p:nvPr/>
        </p:nvSpPr>
        <p:spPr bwMode="auto">
          <a:xfrm>
            <a:off x="1117600" y="10031413"/>
            <a:ext cx="307816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4" tIns="71434" rIns="71434" bIns="71434" anchor="ctr">
            <a:spAutoFit/>
          </a:bodyPr>
          <a:lstStyle>
            <a:lvl1pPr marL="342900" indent="-3429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indent="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lvl="1" eaLnBrk="1">
              <a:spcBef>
                <a:spcPts val="200"/>
              </a:spcBef>
            </a:pPr>
            <a:r>
              <a:rPr lang="ru-RU" sz="2400" b="1">
                <a:latin typeface="SB Sans Text Cond"/>
                <a:ea typeface="SB Sans Text Cond"/>
                <a:cs typeface="SB Sans Text Cond"/>
                <a:sym typeface="SB Sans Text Cond"/>
              </a:rPr>
              <a:t>Подключение школы</a:t>
            </a:r>
          </a:p>
        </p:txBody>
      </p:sp>
      <p:sp>
        <p:nvSpPr>
          <p:cNvPr id="250" name="Сквиркл"/>
          <p:cNvSpPr/>
          <p:nvPr/>
        </p:nvSpPr>
        <p:spPr>
          <a:xfrm>
            <a:off x="8278813" y="9645650"/>
            <a:ext cx="3152775" cy="1701800"/>
          </a:xfrm>
          <a:prstGeom prst="roundRect">
            <a:avLst>
              <a:gd name="adj" fmla="val 7462"/>
            </a:avLst>
          </a:prstGeom>
          <a:solidFill>
            <a:srgbClr val="FFFFFF"/>
          </a:solidFill>
          <a:ln w="254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algn="ctr" fontAlgn="auto" hangingPunct="0">
              <a:spcBef>
                <a:spcPts val="200"/>
              </a:spcBef>
              <a:spcAft>
                <a:spcPts val="0"/>
              </a:spcAft>
              <a:defRPr sz="2000" b="1">
                <a:latin typeface="+mj-lt"/>
                <a:ea typeface="+mj-ea"/>
                <a:cs typeface="+mj-cs"/>
                <a:sym typeface="Helvetica Neue"/>
              </a:defRPr>
            </a:pPr>
            <a:endParaRPr sz="2000" b="1" kern="0"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6410" name="Обучение и развитие учителя"/>
          <p:cNvSpPr txBox="1">
            <a:spLocks noChangeArrowheads="1"/>
          </p:cNvSpPr>
          <p:nvPr/>
        </p:nvSpPr>
        <p:spPr bwMode="auto">
          <a:xfrm>
            <a:off x="8315325" y="10034588"/>
            <a:ext cx="30797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4" tIns="71434" rIns="71434" bIns="71434" anchor="ctr">
            <a:spAutoFit/>
          </a:bodyPr>
          <a:lstStyle>
            <a:lvl1pPr marL="342900" indent="-3429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indent="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lvl="1" eaLnBrk="1">
              <a:spcBef>
                <a:spcPts val="200"/>
              </a:spcBef>
            </a:pPr>
            <a:r>
              <a:rPr lang="ru-RU" sz="2400" b="1">
                <a:latin typeface="SB Sans Text Cond"/>
                <a:ea typeface="SB Sans Text Cond"/>
                <a:cs typeface="SB Sans Text Cond"/>
                <a:sym typeface="SB Sans Text Cond"/>
              </a:rPr>
              <a:t>Обучение и развитие учителя</a:t>
            </a:r>
          </a:p>
        </p:txBody>
      </p:sp>
      <p:sp>
        <p:nvSpPr>
          <p:cNvPr id="16411" name="HR Platform"/>
          <p:cNvSpPr txBox="1">
            <a:spLocks noChangeArrowheads="1"/>
          </p:cNvSpPr>
          <p:nvPr/>
        </p:nvSpPr>
        <p:spPr bwMode="auto">
          <a:xfrm>
            <a:off x="9825038" y="11393488"/>
            <a:ext cx="1570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/>
            <a:r>
              <a:rPr lang="ru-RU" sz="2000" b="1">
                <a:solidFill>
                  <a:srgbClr val="027001"/>
                </a:solidFill>
                <a:latin typeface="SB Sans Text Cond"/>
                <a:ea typeface="SB Sans Text Cond"/>
                <a:cs typeface="SB Sans Text Cond"/>
                <a:sym typeface="SB Sans Text Cond"/>
              </a:rPr>
              <a:t>HR Platform</a:t>
            </a:r>
          </a:p>
        </p:txBody>
      </p:sp>
      <p:sp>
        <p:nvSpPr>
          <p:cNvPr id="253" name="Сквиркл"/>
          <p:cNvSpPr/>
          <p:nvPr/>
        </p:nvSpPr>
        <p:spPr>
          <a:xfrm>
            <a:off x="4679950" y="9645650"/>
            <a:ext cx="3152775" cy="1701800"/>
          </a:xfrm>
          <a:prstGeom prst="roundRect">
            <a:avLst>
              <a:gd name="adj" fmla="val 7462"/>
            </a:avLst>
          </a:prstGeom>
          <a:solidFill>
            <a:srgbClr val="FFFFFF"/>
          </a:solidFill>
          <a:ln w="254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algn="ctr" fontAlgn="auto" hangingPunct="0">
              <a:spcBef>
                <a:spcPts val="200"/>
              </a:spcBef>
              <a:spcAft>
                <a:spcPts val="0"/>
              </a:spcAft>
              <a:defRPr sz="2000" b="1">
                <a:latin typeface="+mj-lt"/>
                <a:ea typeface="+mj-ea"/>
                <a:cs typeface="+mj-cs"/>
                <a:sym typeface="Helvetica Neue"/>
              </a:defRPr>
            </a:pPr>
            <a:endParaRPr sz="2000" b="1" kern="0"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6413" name="Создание и предоставление контента"/>
          <p:cNvSpPr txBox="1">
            <a:spLocks noChangeArrowheads="1"/>
          </p:cNvSpPr>
          <p:nvPr/>
        </p:nvSpPr>
        <p:spPr bwMode="auto">
          <a:xfrm>
            <a:off x="4716463" y="9837738"/>
            <a:ext cx="30781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4" tIns="71434" rIns="71434" bIns="71434" anchor="ctr">
            <a:spAutoFit/>
          </a:bodyPr>
          <a:lstStyle>
            <a:lvl1pPr marL="342900" indent="-3429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indent="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lvl="1" eaLnBrk="1">
              <a:spcBef>
                <a:spcPts val="200"/>
              </a:spcBef>
            </a:pPr>
            <a:r>
              <a:rPr lang="ru-RU" sz="2400" b="1">
                <a:latin typeface="SB Sans Text Cond"/>
                <a:ea typeface="SB Sans Text Cond"/>
                <a:cs typeface="SB Sans Text Cond"/>
                <a:sym typeface="SB Sans Text Cond"/>
              </a:rPr>
              <a:t>Создание и предоставление контента</a:t>
            </a:r>
          </a:p>
        </p:txBody>
      </p:sp>
      <p:sp>
        <p:nvSpPr>
          <p:cNvPr id="16414" name="Обучение и развитие ученика"/>
          <p:cNvSpPr txBox="1">
            <a:spLocks noChangeArrowheads="1"/>
          </p:cNvSpPr>
          <p:nvPr/>
        </p:nvSpPr>
        <p:spPr bwMode="auto">
          <a:xfrm>
            <a:off x="11914188" y="10437813"/>
            <a:ext cx="72961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4" tIns="71434" rIns="71434" bIns="71434" anchor="ctr">
            <a:spAutoFit/>
          </a:bodyPr>
          <a:lstStyle>
            <a:lvl1pPr marL="342900" indent="-3429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indent="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lvl="1" eaLnBrk="1">
              <a:spcBef>
                <a:spcPts val="200"/>
              </a:spcBef>
            </a:pPr>
            <a:r>
              <a:rPr lang="ru-RU" sz="2400" b="1">
                <a:latin typeface="SB Sans Text Cond"/>
                <a:ea typeface="SB Sans Text Cond"/>
                <a:cs typeface="SB Sans Text Cond"/>
                <a:sym typeface="SB Sans Text Cond"/>
              </a:rPr>
              <a:t>Обучение и развитие ученика</a:t>
            </a:r>
          </a:p>
        </p:txBody>
      </p:sp>
      <p:sp>
        <p:nvSpPr>
          <p:cNvPr id="16415" name="AI"/>
          <p:cNvSpPr txBox="1">
            <a:spLocks noChangeArrowheads="1"/>
          </p:cNvSpPr>
          <p:nvPr/>
        </p:nvSpPr>
        <p:spPr bwMode="auto">
          <a:xfrm>
            <a:off x="7407275" y="11393488"/>
            <a:ext cx="387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/>
            <a:r>
              <a:rPr lang="ru-RU" sz="2000" b="1">
                <a:solidFill>
                  <a:srgbClr val="027001"/>
                </a:solidFill>
                <a:latin typeface="SB Sans Text Cond"/>
                <a:ea typeface="SB Sans Text Cond"/>
                <a:cs typeface="SB Sans Text Cond"/>
                <a:sym typeface="SB Sans Text Cond"/>
              </a:rPr>
              <a:t>AI</a:t>
            </a:r>
          </a:p>
        </p:txBody>
      </p:sp>
      <p:sp>
        <p:nvSpPr>
          <p:cNvPr id="16416" name="Rectangle 6"/>
          <p:cNvSpPr txBox="1">
            <a:spLocks noChangeArrowheads="1"/>
          </p:cNvSpPr>
          <p:nvPr/>
        </p:nvSpPr>
        <p:spPr bwMode="auto">
          <a:xfrm>
            <a:off x="10406063" y="6670675"/>
            <a:ext cx="23844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91436" tIns="91436" rIns="91436" bIns="91436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defTabSz="914400" eaLnBrk="1">
              <a:lnSpc>
                <a:spcPct val="110000"/>
              </a:lnSpc>
            </a:pPr>
            <a:endParaRPr lang="ru-RU" sz="2000" b="1">
              <a:latin typeface="SB Sans Text Cond"/>
              <a:ea typeface="SB Sans Text Cond"/>
              <a:cs typeface="SB Sans Text Cond"/>
              <a:sym typeface="SB Sans Text Cond"/>
            </a:endParaRPr>
          </a:p>
        </p:txBody>
      </p:sp>
      <p:sp>
        <p:nvSpPr>
          <p:cNvPr id="16417" name="G"/>
          <p:cNvSpPr txBox="1">
            <a:spLocks noChangeArrowheads="1"/>
          </p:cNvSpPr>
          <p:nvPr/>
        </p:nvSpPr>
        <p:spPr bwMode="auto">
          <a:xfrm>
            <a:off x="13392150" y="7300913"/>
            <a:ext cx="592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/>
            <a:r>
              <a:rPr lang="ru-RU" sz="2000" b="1">
                <a:solidFill>
                  <a:srgbClr val="0076BA"/>
                </a:solidFill>
                <a:latin typeface="SB Sans Text Cond"/>
                <a:ea typeface="SB Sans Text Cond"/>
                <a:cs typeface="SB Sans Text Cond"/>
                <a:sym typeface="SB Sans Text Cond"/>
              </a:rPr>
              <a:t>G </a:t>
            </a:r>
            <a:r>
              <a:rPr lang="ru-RU" sz="2000" b="1">
                <a:solidFill>
                  <a:srgbClr val="0D7001"/>
                </a:solidFill>
                <a:latin typeface="SB Sans Text Cond"/>
                <a:ea typeface="SB Sans Text Cond"/>
                <a:cs typeface="SB Sans Text Cond"/>
                <a:sym typeface="SB Sans Text Cond"/>
              </a:rPr>
              <a:t>AI</a:t>
            </a:r>
          </a:p>
        </p:txBody>
      </p:sp>
      <p:sp>
        <p:nvSpPr>
          <p:cNvPr id="16418" name="G"/>
          <p:cNvSpPr txBox="1">
            <a:spLocks noChangeArrowheads="1"/>
          </p:cNvSpPr>
          <p:nvPr/>
        </p:nvSpPr>
        <p:spPr bwMode="auto">
          <a:xfrm>
            <a:off x="18749963" y="6642100"/>
            <a:ext cx="592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/>
            <a:r>
              <a:rPr lang="ru-RU" sz="2000" b="1">
                <a:solidFill>
                  <a:srgbClr val="0076BA"/>
                </a:solidFill>
                <a:latin typeface="SB Sans Text Cond"/>
                <a:ea typeface="SB Sans Text Cond"/>
                <a:cs typeface="SB Sans Text Cond"/>
                <a:sym typeface="SB Sans Text Cond"/>
              </a:rPr>
              <a:t>G </a:t>
            </a:r>
            <a:r>
              <a:rPr lang="ru-RU" sz="2000" b="1">
                <a:solidFill>
                  <a:srgbClr val="0D7001"/>
                </a:solidFill>
                <a:latin typeface="SB Sans Text Cond"/>
                <a:ea typeface="SB Sans Text Cond"/>
                <a:cs typeface="SB Sans Text Cond"/>
                <a:sym typeface="SB Sans Text Cond"/>
              </a:rPr>
              <a:t>AI</a:t>
            </a:r>
          </a:p>
        </p:txBody>
      </p:sp>
      <p:sp>
        <p:nvSpPr>
          <p:cNvPr id="16419" name="G"/>
          <p:cNvSpPr txBox="1">
            <a:spLocks noChangeArrowheads="1"/>
          </p:cNvSpPr>
          <p:nvPr/>
        </p:nvSpPr>
        <p:spPr bwMode="auto">
          <a:xfrm>
            <a:off x="19159538" y="8054975"/>
            <a:ext cx="309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eaLnBrk="1"/>
            <a:r>
              <a:rPr lang="ru-RU" sz="2000" b="1">
                <a:solidFill>
                  <a:srgbClr val="0076BA"/>
                </a:solidFill>
                <a:latin typeface="SB Sans Text Cond"/>
                <a:ea typeface="SB Sans Text Cond"/>
                <a:cs typeface="SB Sans Text Cond"/>
                <a:sym typeface="SB Sans Text Cond"/>
              </a:rPr>
              <a:t>G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963" y="781050"/>
            <a:ext cx="207803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63" name="Мы классно собираем полезное и важное для ученика…"/>
          <p:cNvSpPr txBox="1"/>
          <p:nvPr/>
        </p:nvSpPr>
        <p:spPr>
          <a:xfrm>
            <a:off x="984250" y="914400"/>
            <a:ext cx="14989175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3500" b="1" kern="0" cap="all">
                <a:latin typeface="SB Sans Text Cond"/>
                <a:ea typeface="SB Sans Text Cond"/>
                <a:cs typeface="SB Sans Text Cond"/>
                <a:sym typeface="SB Sans Text Cond"/>
              </a:rPr>
              <a:t>Мы классно собираем полезное и важное для ученика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3500" b="1" kern="0" cap="all">
                <a:latin typeface="SB Sans Text Cond"/>
                <a:ea typeface="SB Sans Text Cond"/>
                <a:cs typeface="SB Sans Text Cond"/>
                <a:sym typeface="SB Sans Text Cond"/>
              </a:rPr>
              <a:t>на его главный экран, помогая приоритизировать работу:</a:t>
            </a:r>
          </a:p>
        </p:txBody>
      </p:sp>
      <p:pic>
        <p:nvPicPr>
          <p:cNvPr id="17412" name="Dashboard.png" descr="Dashboa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 r="958"/>
          <a:stretch>
            <a:fillRect/>
          </a:stretch>
        </p:blipFill>
        <p:spPr bwMode="auto">
          <a:xfrm>
            <a:off x="5140325" y="3367088"/>
            <a:ext cx="13462000" cy="958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7413" name="Rectangle 6"/>
          <p:cNvSpPr txBox="1">
            <a:spLocks noChangeArrowheads="1"/>
          </p:cNvSpPr>
          <p:nvPr/>
        </p:nvSpPr>
        <p:spPr bwMode="auto">
          <a:xfrm>
            <a:off x="985838" y="3632200"/>
            <a:ext cx="25273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91436" tIns="91436" rIns="91436" bIns="91436">
            <a:spAutoFit/>
          </a:bodyPr>
          <a:lstStyle>
            <a:lvl1pPr algn="ctr" defTabSz="18288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defTabSz="18288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defTabSz="18288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defTabSz="18288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defTabSz="18288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>
              <a:lnSpc>
                <a:spcPct val="110000"/>
              </a:lnSpc>
            </a:pPr>
            <a:r>
              <a:rPr lang="ru-RU" sz="2000">
                <a:latin typeface="SB Sans Text Cond"/>
                <a:ea typeface="SB Sans Text Cond"/>
                <a:cs typeface="SB Sans Text Cond"/>
                <a:sym typeface="SB Sans Text Cond"/>
              </a:rPr>
              <a:t>Задачи, требующие</a:t>
            </a:r>
            <a:br>
              <a:rPr lang="ru-RU" sz="2000">
                <a:latin typeface="SB Sans Text Cond"/>
                <a:ea typeface="SB Sans Text Cond"/>
                <a:cs typeface="SB Sans Text Cond"/>
                <a:sym typeface="SB Sans Text Cond"/>
              </a:rPr>
            </a:br>
            <a:r>
              <a:rPr lang="ru-RU" sz="2000">
                <a:latin typeface="SB Sans Text Cond"/>
                <a:ea typeface="SB Sans Text Cond"/>
                <a:cs typeface="SB Sans Text Cond"/>
                <a:sym typeface="SB Sans Text Cond"/>
              </a:rPr>
              <a:t>внимания на базе рекомендаций ИСУ</a:t>
            </a:r>
          </a:p>
        </p:txBody>
      </p:sp>
      <p:sp>
        <p:nvSpPr>
          <p:cNvPr id="17414" name="Rectangle 6"/>
          <p:cNvSpPr txBox="1">
            <a:spLocks noChangeArrowheads="1"/>
          </p:cNvSpPr>
          <p:nvPr/>
        </p:nvSpPr>
        <p:spPr bwMode="auto">
          <a:xfrm>
            <a:off x="985838" y="6965950"/>
            <a:ext cx="287337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91436" tIns="91436" rIns="91436" bIns="91436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defTabSz="914400" eaLnBrk="1">
              <a:lnSpc>
                <a:spcPct val="110000"/>
              </a:lnSpc>
            </a:pPr>
            <a:r>
              <a:rPr lang="ru-RU" sz="2000">
                <a:latin typeface="SB Sans Text Cond"/>
                <a:ea typeface="SB Sans Text Cond"/>
                <a:cs typeface="SB Sans Text Cond"/>
                <a:sym typeface="SB Sans Text Cond"/>
              </a:rPr>
              <a:t>Персональное расписание на ближайший день</a:t>
            </a:r>
          </a:p>
        </p:txBody>
      </p:sp>
      <p:sp>
        <p:nvSpPr>
          <p:cNvPr id="17415" name="Rectangle 6"/>
          <p:cNvSpPr txBox="1">
            <a:spLocks noChangeArrowheads="1"/>
          </p:cNvSpPr>
          <p:nvPr/>
        </p:nvSpPr>
        <p:spPr bwMode="auto">
          <a:xfrm>
            <a:off x="985838" y="10674350"/>
            <a:ext cx="22796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91436" tIns="91436" rIns="91436" bIns="91436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defTabSz="914400" eaLnBrk="1">
              <a:lnSpc>
                <a:spcPct val="110000"/>
              </a:lnSpc>
            </a:pPr>
            <a:r>
              <a:rPr lang="ru-RU" sz="2000">
                <a:latin typeface="SB Sans Text Cond"/>
                <a:ea typeface="SB Sans Text Cond"/>
                <a:cs typeface="SB Sans Text Cond"/>
                <a:sym typeface="SB Sans Text Cond"/>
              </a:rPr>
              <a:t>Среднесрочное планирование, включая проекты и дедлайны</a:t>
            </a:r>
          </a:p>
        </p:txBody>
      </p:sp>
      <p:sp>
        <p:nvSpPr>
          <p:cNvPr id="17416" name="Rectangle 6"/>
          <p:cNvSpPr txBox="1">
            <a:spLocks noChangeArrowheads="1"/>
          </p:cNvSpPr>
          <p:nvPr/>
        </p:nvSpPr>
        <p:spPr bwMode="auto">
          <a:xfrm>
            <a:off x="20505738" y="3632200"/>
            <a:ext cx="2874962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91436" tIns="91436" rIns="91436" bIns="91436">
            <a:spAutoFit/>
          </a:bodyPr>
          <a:lstStyle>
            <a:lvl1pPr algn="ctr" defTabSz="18288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defTabSz="18288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defTabSz="18288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defTabSz="18288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defTabSz="18288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>
              <a:lnSpc>
                <a:spcPct val="110000"/>
              </a:lnSpc>
            </a:pPr>
            <a:r>
              <a:rPr lang="ru-RU" sz="2000">
                <a:latin typeface="SB Sans Text Cond"/>
                <a:ea typeface="SB Sans Text Cond"/>
                <a:cs typeface="SB Sans Text Cond"/>
                <a:sym typeface="SB Sans Text Cond"/>
              </a:rPr>
              <a:t>Платформа помогает</a:t>
            </a:r>
            <a:endParaRPr lang="ru-RU" sz="1000">
              <a:latin typeface="SB Sans Text Cond"/>
              <a:ea typeface="SB Sans Text Cond"/>
              <a:cs typeface="SB Sans Text Cond"/>
              <a:sym typeface="SB Sans Text Cond"/>
            </a:endParaRPr>
          </a:p>
          <a:p>
            <a:pPr algn="l" eaLnBrk="1">
              <a:lnSpc>
                <a:spcPct val="110000"/>
              </a:lnSpc>
            </a:pPr>
            <a:r>
              <a:rPr lang="ru-RU" sz="2000">
                <a:latin typeface="SB Sans Text Cond"/>
                <a:ea typeface="SB Sans Text Cond"/>
                <a:cs typeface="SB Sans Text Cond"/>
                <a:sym typeface="SB Sans Text Cond"/>
              </a:rPr>
              <a:t>ученику в достижении поставленных им самим целей</a:t>
            </a:r>
          </a:p>
        </p:txBody>
      </p:sp>
      <p:sp>
        <p:nvSpPr>
          <p:cNvPr id="17417" name="Rectangle 6"/>
          <p:cNvSpPr txBox="1">
            <a:spLocks noChangeArrowheads="1"/>
          </p:cNvSpPr>
          <p:nvPr/>
        </p:nvSpPr>
        <p:spPr bwMode="auto">
          <a:xfrm>
            <a:off x="20415250" y="9834563"/>
            <a:ext cx="30575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91436" tIns="91436" rIns="91436" bIns="91436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defTabSz="914400" eaLnBrk="1">
              <a:lnSpc>
                <a:spcPct val="110000"/>
              </a:lnSpc>
            </a:pPr>
            <a:r>
              <a:rPr lang="ru-RU" sz="2000">
                <a:latin typeface="SB Sans Text Cond"/>
                <a:ea typeface="SB Sans Text Cond"/>
                <a:cs typeface="SB Sans Text Cond"/>
                <a:sym typeface="SB Sans Text Cond"/>
              </a:rPr>
              <a:t>И обращает его внимание на навыки — предметные, софт- </a:t>
            </a:r>
          </a:p>
          <a:p>
            <a:pPr algn="l" defTabSz="914400" eaLnBrk="1">
              <a:lnSpc>
                <a:spcPct val="110000"/>
              </a:lnSpc>
            </a:pPr>
            <a:r>
              <a:rPr lang="ru-RU" sz="2000">
                <a:latin typeface="SB Sans Text Cond"/>
                <a:ea typeface="SB Sans Text Cond"/>
                <a:cs typeface="SB Sans Text Cond"/>
                <a:sym typeface="SB Sans Text Cond"/>
              </a:rPr>
              <a:t>или цифровые</a:t>
            </a:r>
          </a:p>
        </p:txBody>
      </p:sp>
      <p:sp>
        <p:nvSpPr>
          <p:cNvPr id="270" name="Линия"/>
          <p:cNvSpPr/>
          <p:nvPr/>
        </p:nvSpPr>
        <p:spPr>
          <a:xfrm>
            <a:off x="3557588" y="4405313"/>
            <a:ext cx="1292225" cy="0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 sz="2800" b="1" kern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71" name="Линия"/>
          <p:cNvSpPr/>
          <p:nvPr/>
        </p:nvSpPr>
        <p:spPr>
          <a:xfrm>
            <a:off x="3557588" y="7558088"/>
            <a:ext cx="1292225" cy="0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 sz="2800" b="1" kern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72" name="Линия"/>
          <p:cNvSpPr/>
          <p:nvPr/>
        </p:nvSpPr>
        <p:spPr>
          <a:xfrm>
            <a:off x="3557588" y="11115675"/>
            <a:ext cx="1292225" cy="0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 sz="2800" b="1" kern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73" name="Линия"/>
          <p:cNvSpPr/>
          <p:nvPr/>
        </p:nvSpPr>
        <p:spPr>
          <a:xfrm>
            <a:off x="18967450" y="4405313"/>
            <a:ext cx="1290638" cy="0"/>
          </a:xfrm>
          <a:prstGeom prst="line">
            <a:avLst/>
          </a:prstGeom>
          <a:ln w="25400">
            <a:solidFill>
              <a:srgbClr val="53585F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 sz="2800" b="1" kern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74" name="Линия"/>
          <p:cNvSpPr/>
          <p:nvPr/>
        </p:nvSpPr>
        <p:spPr>
          <a:xfrm>
            <a:off x="18967450" y="10609263"/>
            <a:ext cx="1290638" cy="0"/>
          </a:xfrm>
          <a:prstGeom prst="line">
            <a:avLst/>
          </a:prstGeom>
          <a:ln w="25400">
            <a:solidFill>
              <a:srgbClr val="53585F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 sz="2800" b="1" kern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963" y="781050"/>
            <a:ext cx="207803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77" name="И делаем обучающий процесс…"/>
          <p:cNvSpPr txBox="1"/>
          <p:nvPr/>
        </p:nvSpPr>
        <p:spPr>
          <a:xfrm>
            <a:off x="984250" y="914400"/>
            <a:ext cx="14989175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3500" b="1" kern="0" cap="all">
                <a:latin typeface="SB Sans Text Cond"/>
                <a:ea typeface="SB Sans Text Cond"/>
                <a:cs typeface="SB Sans Text Cond"/>
                <a:sym typeface="SB Sans Text Cond"/>
              </a:rPr>
              <a:t>И делаем обучающий процесс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3500" b="1" kern="0" cap="all">
                <a:latin typeface="SB Sans Text Cond"/>
                <a:ea typeface="SB Sans Text Cond"/>
                <a:cs typeface="SB Sans Text Cond"/>
                <a:sym typeface="SB Sans Text Cond"/>
              </a:rPr>
              <a:t>увлекательным и разнообразным:</a:t>
            </a:r>
          </a:p>
        </p:txBody>
      </p:sp>
      <p:pic>
        <p:nvPicPr>
          <p:cNvPr id="18436" name="Dashboard.png" descr="Dashboa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 r="958"/>
          <a:stretch>
            <a:fillRect/>
          </a:stretch>
        </p:blipFill>
        <p:spPr bwMode="auto">
          <a:xfrm>
            <a:off x="5140325" y="3367088"/>
            <a:ext cx="13462000" cy="958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8437" name="Rectangle 6"/>
          <p:cNvSpPr txBox="1">
            <a:spLocks noChangeArrowheads="1"/>
          </p:cNvSpPr>
          <p:nvPr/>
        </p:nvSpPr>
        <p:spPr bwMode="auto">
          <a:xfrm>
            <a:off x="985838" y="3559175"/>
            <a:ext cx="25273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91436" tIns="91436" rIns="91436" bIns="91436">
            <a:spAutoFit/>
          </a:bodyPr>
          <a:lstStyle>
            <a:lvl1pPr algn="ctr" defTabSz="18288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defTabSz="18288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defTabSz="18288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defTabSz="18288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defTabSz="18288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>
              <a:lnSpc>
                <a:spcPct val="110000"/>
              </a:lnSpc>
            </a:pPr>
            <a:r>
              <a:rPr lang="ru-RU" sz="2000">
                <a:latin typeface="SB Sans Text Cond"/>
                <a:ea typeface="SB Sans Text Cond"/>
                <a:cs typeface="SB Sans Text Cond"/>
                <a:sym typeface="SB Sans Text Cond"/>
              </a:rPr>
              <a:t>Разные задания</a:t>
            </a:r>
            <a:br>
              <a:rPr lang="ru-RU" sz="2000">
                <a:latin typeface="SB Sans Text Cond"/>
                <a:ea typeface="SB Sans Text Cond"/>
                <a:cs typeface="SB Sans Text Cond"/>
                <a:sym typeface="SB Sans Text Cond"/>
              </a:rPr>
            </a:br>
            <a:r>
              <a:rPr lang="ru-RU" sz="2000">
                <a:latin typeface="SB Sans Text Cond"/>
                <a:ea typeface="SB Sans Text Cond"/>
                <a:cs typeface="SB Sans Text Cond"/>
                <a:sym typeface="SB Sans Text Cond"/>
              </a:rPr>
              <a:t>на выбор ребенка</a:t>
            </a:r>
          </a:p>
        </p:txBody>
      </p:sp>
      <p:sp>
        <p:nvSpPr>
          <p:cNvPr id="18438" name="Rectangle 6"/>
          <p:cNvSpPr txBox="1">
            <a:spLocks noChangeArrowheads="1"/>
          </p:cNvSpPr>
          <p:nvPr/>
        </p:nvSpPr>
        <p:spPr bwMode="auto">
          <a:xfrm>
            <a:off x="985838" y="6965950"/>
            <a:ext cx="34798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91436" tIns="91436" rIns="91436" bIns="91436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defTabSz="914400" eaLnBrk="1">
              <a:lnSpc>
                <a:spcPct val="110000"/>
              </a:lnSpc>
            </a:pPr>
            <a:r>
              <a:rPr lang="ru-RU" sz="2000">
                <a:latin typeface="SB Sans Text Cond"/>
                <a:ea typeface="SB Sans Text Cond"/>
                <a:cs typeface="SB Sans Text Cond"/>
                <a:sym typeface="SB Sans Text Cond"/>
              </a:rPr>
              <a:t>Задания, прокачивающие софты, цифровые навыки</a:t>
            </a:r>
          </a:p>
        </p:txBody>
      </p:sp>
      <p:sp>
        <p:nvSpPr>
          <p:cNvPr id="18439" name="Rectangle 6"/>
          <p:cNvSpPr txBox="1">
            <a:spLocks noChangeArrowheads="1"/>
          </p:cNvSpPr>
          <p:nvPr/>
        </p:nvSpPr>
        <p:spPr bwMode="auto">
          <a:xfrm>
            <a:off x="20505738" y="3559175"/>
            <a:ext cx="287496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91436" tIns="91436" rIns="91436" bIns="91436">
            <a:spAutoFit/>
          </a:bodyPr>
          <a:lstStyle>
            <a:lvl1pPr algn="ctr" defTabSz="18288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defTabSz="18288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defTabSz="18288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defTabSz="18288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defTabSz="1828800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>
              <a:lnSpc>
                <a:spcPct val="110000"/>
              </a:lnSpc>
            </a:pPr>
            <a:r>
              <a:rPr lang="ru-RU" sz="2000">
                <a:latin typeface="SB Sans Text Cond"/>
                <a:ea typeface="SB Sans Text Cond"/>
                <a:cs typeface="SB Sans Text Cond"/>
                <a:sym typeface="SB Sans Text Cond"/>
              </a:rPr>
              <a:t>Задания, созданные </a:t>
            </a:r>
          </a:p>
          <a:p>
            <a:pPr algn="l" eaLnBrk="1">
              <a:lnSpc>
                <a:spcPct val="110000"/>
              </a:lnSpc>
            </a:pPr>
            <a:r>
              <a:rPr lang="ru-RU" sz="2000">
                <a:latin typeface="SB Sans Text Cond"/>
                <a:ea typeface="SB Sans Text Cond"/>
                <a:cs typeface="SB Sans Text Cond"/>
                <a:sym typeface="SB Sans Text Cond"/>
              </a:rPr>
              <a:t>с ВУЗами — </a:t>
            </a:r>
          </a:p>
          <a:p>
            <a:pPr algn="l" eaLnBrk="1">
              <a:lnSpc>
                <a:spcPct val="110000"/>
              </a:lnSpc>
            </a:pPr>
            <a:r>
              <a:rPr lang="ru-RU" sz="2000">
                <a:latin typeface="SB Sans Text Cond"/>
                <a:ea typeface="SB Sans Text Cond"/>
                <a:cs typeface="SB Sans Text Cond"/>
                <a:sym typeface="SB Sans Text Cond"/>
              </a:rPr>
              <a:t>МФТИ, ВШЭ, итд.</a:t>
            </a:r>
          </a:p>
        </p:txBody>
      </p:sp>
      <p:sp>
        <p:nvSpPr>
          <p:cNvPr id="18440" name="Rectangle 6"/>
          <p:cNvSpPr txBox="1">
            <a:spLocks noChangeArrowheads="1"/>
          </p:cNvSpPr>
          <p:nvPr/>
        </p:nvSpPr>
        <p:spPr bwMode="auto">
          <a:xfrm>
            <a:off x="20505738" y="9061450"/>
            <a:ext cx="277177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91436" tIns="91436" rIns="91436" bIns="91436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defTabSz="914400" eaLnBrk="1">
              <a:lnSpc>
                <a:spcPct val="110000"/>
              </a:lnSpc>
            </a:pPr>
            <a:r>
              <a:rPr lang="ru-RU" sz="2000">
                <a:latin typeface="SB Sans Text Cond"/>
                <a:ea typeface="SB Sans Text Cond"/>
                <a:cs typeface="SB Sans Text Cond"/>
                <a:sym typeface="SB Sans Text Cond"/>
              </a:rPr>
              <a:t>Множественность типов контента </a:t>
            </a:r>
          </a:p>
          <a:p>
            <a:pPr algn="l" defTabSz="914400" eaLnBrk="1">
              <a:lnSpc>
                <a:spcPct val="110000"/>
              </a:lnSpc>
            </a:pPr>
            <a:r>
              <a:rPr lang="ru-RU" sz="2000">
                <a:latin typeface="SB Sans Text Cond"/>
                <a:ea typeface="SB Sans Text Cond"/>
                <a:cs typeface="SB Sans Text Cond"/>
                <a:sym typeface="SB Sans Text Cond"/>
              </a:rPr>
              <a:t>для разных типов мышления</a:t>
            </a:r>
          </a:p>
        </p:txBody>
      </p:sp>
      <p:sp>
        <p:nvSpPr>
          <p:cNvPr id="283" name="Линия"/>
          <p:cNvSpPr/>
          <p:nvPr/>
        </p:nvSpPr>
        <p:spPr>
          <a:xfrm>
            <a:off x="3557588" y="4016375"/>
            <a:ext cx="1292225" cy="0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 sz="2800" b="1" kern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84" name="Линия"/>
          <p:cNvSpPr/>
          <p:nvPr/>
        </p:nvSpPr>
        <p:spPr>
          <a:xfrm>
            <a:off x="18894425" y="4157663"/>
            <a:ext cx="1292225" cy="0"/>
          </a:xfrm>
          <a:prstGeom prst="line">
            <a:avLst/>
          </a:prstGeom>
          <a:ln w="25400">
            <a:solidFill>
              <a:srgbClr val="53585F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 sz="2800" b="1" kern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18443" name="Task.png" descr="Tas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" r="897"/>
          <a:stretch>
            <a:fillRect/>
          </a:stretch>
        </p:blipFill>
        <p:spPr bwMode="auto">
          <a:xfrm>
            <a:off x="5140325" y="3373438"/>
            <a:ext cx="13462000" cy="957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8444" name="Соединит. линия"/>
          <p:cNvSpPr>
            <a:spLocks/>
          </p:cNvSpPr>
          <p:nvPr/>
        </p:nvSpPr>
        <p:spPr bwMode="auto">
          <a:xfrm>
            <a:off x="3514725" y="8153400"/>
            <a:ext cx="1335088" cy="477838"/>
          </a:xfrm>
          <a:custGeom>
            <a:avLst/>
            <a:gdLst>
              <a:gd name="T0" fmla="*/ 668020 w 21600"/>
              <a:gd name="T1" fmla="*/ 238760 h 21600"/>
              <a:gd name="T2" fmla="*/ 668020 w 21600"/>
              <a:gd name="T3" fmla="*/ 238760 h 21600"/>
              <a:gd name="T4" fmla="*/ 668020 w 21600"/>
              <a:gd name="T5" fmla="*/ 238760 h 21600"/>
              <a:gd name="T6" fmla="*/ 668020 w 21600"/>
              <a:gd name="T7" fmla="*/ 23876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25400">
            <a:solidFill>
              <a:srgbClr val="53585F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8445" name="Группа"/>
          <p:cNvGrpSpPr>
            <a:grpSpLocks/>
          </p:cNvGrpSpPr>
          <p:nvPr/>
        </p:nvGrpSpPr>
        <p:grpSpPr bwMode="auto">
          <a:xfrm>
            <a:off x="18943638" y="8805863"/>
            <a:ext cx="1247775" cy="2058987"/>
            <a:chOff x="0" y="0"/>
            <a:chExt cx="1248256" cy="2058670"/>
          </a:xfrm>
        </p:grpSpPr>
        <p:sp>
          <p:nvSpPr>
            <p:cNvPr id="287" name="Линия"/>
            <p:cNvSpPr/>
            <p:nvPr/>
          </p:nvSpPr>
          <p:spPr>
            <a:xfrm>
              <a:off x="458964" y="1030128"/>
              <a:ext cx="789292" cy="0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2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 sz="2800" b="1" kern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18447" name="Соединит. линия"/>
            <p:cNvSpPr>
              <a:spLocks/>
            </p:cNvSpPr>
            <p:nvPr/>
          </p:nvSpPr>
          <p:spPr bwMode="auto">
            <a:xfrm>
              <a:off x="0" y="0"/>
              <a:ext cx="457200" cy="2058671"/>
            </a:xfrm>
            <a:custGeom>
              <a:avLst/>
              <a:gdLst>
                <a:gd name="T0" fmla="*/ 228600 w 21600"/>
                <a:gd name="T1" fmla="*/ 1029336 h 21600"/>
                <a:gd name="T2" fmla="*/ 228600 w 21600"/>
                <a:gd name="T3" fmla="*/ 1029336 h 21600"/>
                <a:gd name="T4" fmla="*/ 228600 w 21600"/>
                <a:gd name="T5" fmla="*/ 1029336 h 21600"/>
                <a:gd name="T6" fmla="*/ 228600 w 21600"/>
                <a:gd name="T7" fmla="*/ 102933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48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53585F"/>
              </a:solidFill>
              <a:prstDash val="solid"/>
              <a:miter lim="4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Программа «Цифровая платформа персонализированного образования для школы»"/>
          <p:cNvSpPr txBox="1"/>
          <p:nvPr/>
        </p:nvSpPr>
        <p:spPr>
          <a:xfrm>
            <a:off x="806450" y="5695950"/>
            <a:ext cx="20308888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14000" cap="all">
                <a:solidFill>
                  <a:srgbClr val="2B2A32"/>
                </a:solidFill>
                <a:latin typeface="SB Sans Text Cond"/>
                <a:ea typeface="SB Sans Text Cond"/>
                <a:cs typeface="SB Sans Text Cond"/>
                <a:sym typeface="SB Sans Text Con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Приложение</a:t>
            </a:r>
          </a:p>
        </p:txBody>
      </p:sp>
      <p:sp>
        <p:nvSpPr>
          <p:cNvPr id="19459" name="Сквиркл"/>
          <p:cNvSpPr>
            <a:spLocks noChangeArrowheads="1"/>
          </p:cNvSpPr>
          <p:nvPr/>
        </p:nvSpPr>
        <p:spPr bwMode="auto">
          <a:xfrm rot="-2493492">
            <a:off x="18388013" y="11971338"/>
            <a:ext cx="4594225" cy="6300787"/>
          </a:xfrm>
          <a:prstGeom prst="roundRect">
            <a:avLst>
              <a:gd name="adj" fmla="val 3194"/>
            </a:avLst>
          </a:prstGeom>
          <a:solidFill>
            <a:srgbClr val="FFFFFF"/>
          </a:solidFill>
          <a:ln w="635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  <p:sp>
        <p:nvSpPr>
          <p:cNvPr id="19460" name="Кружок"/>
          <p:cNvSpPr>
            <a:spLocks noChangeArrowheads="1"/>
          </p:cNvSpPr>
          <p:nvPr/>
        </p:nvSpPr>
        <p:spPr bwMode="auto">
          <a:xfrm>
            <a:off x="21115338" y="8761413"/>
            <a:ext cx="5372100" cy="537210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"/>
          <p:cNvSpPr>
            <a:spLocks noChangeArrowheads="1"/>
          </p:cNvSpPr>
          <p:nvPr/>
        </p:nvSpPr>
        <p:spPr bwMode="auto">
          <a:xfrm>
            <a:off x="1106488" y="2584450"/>
            <a:ext cx="22296437" cy="13350875"/>
          </a:xfrm>
          <a:prstGeom prst="rect">
            <a:avLst/>
          </a:prstGeom>
          <a:solidFill>
            <a:srgbClr val="FAFB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  <p:sp>
        <p:nvSpPr>
          <p:cNvPr id="299" name="Приложение №1"/>
          <p:cNvSpPr txBox="1"/>
          <p:nvPr/>
        </p:nvSpPr>
        <p:spPr>
          <a:xfrm>
            <a:off x="984250" y="914400"/>
            <a:ext cx="3778250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>
            <a:spAutoFit/>
          </a:bodyPr>
          <a:lstStyle>
            <a:lvl1pPr algn="l"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Приложение №1</a:t>
            </a:r>
          </a:p>
        </p:txBody>
      </p:sp>
      <p:pic>
        <p:nvPicPr>
          <p:cNvPr id="20484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963" y="781050"/>
            <a:ext cx="207803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0485" name="Picture 3" descr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0"/>
          <a:stretch>
            <a:fillRect/>
          </a:stretch>
        </p:blipFill>
        <p:spPr bwMode="auto">
          <a:xfrm>
            <a:off x="2765425" y="2571750"/>
            <a:ext cx="18853150" cy="1126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"/>
          <p:cNvSpPr>
            <a:spLocks noChangeArrowheads="1"/>
          </p:cNvSpPr>
          <p:nvPr/>
        </p:nvSpPr>
        <p:spPr bwMode="auto">
          <a:xfrm>
            <a:off x="1106488" y="2584450"/>
            <a:ext cx="22296437" cy="13350875"/>
          </a:xfrm>
          <a:prstGeom prst="rect">
            <a:avLst/>
          </a:prstGeom>
          <a:solidFill>
            <a:srgbClr val="FAFB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  <p:sp>
        <p:nvSpPr>
          <p:cNvPr id="304" name="Приложение №2"/>
          <p:cNvSpPr txBox="1"/>
          <p:nvPr/>
        </p:nvSpPr>
        <p:spPr>
          <a:xfrm>
            <a:off x="984250" y="914400"/>
            <a:ext cx="3778250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>
            <a:spAutoFit/>
          </a:bodyPr>
          <a:lstStyle>
            <a:lvl1pPr algn="l"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Приложение №2</a:t>
            </a:r>
          </a:p>
        </p:txBody>
      </p:sp>
      <p:pic>
        <p:nvPicPr>
          <p:cNvPr id="21508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963" y="781050"/>
            <a:ext cx="207803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1509" name="Picture 3" descr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2571750"/>
            <a:ext cx="12217400" cy="1126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"/>
          <p:cNvSpPr>
            <a:spLocks noChangeArrowheads="1"/>
          </p:cNvSpPr>
          <p:nvPr/>
        </p:nvSpPr>
        <p:spPr bwMode="auto">
          <a:xfrm>
            <a:off x="1106488" y="2584450"/>
            <a:ext cx="22296437" cy="13350875"/>
          </a:xfrm>
          <a:prstGeom prst="rect">
            <a:avLst/>
          </a:prstGeom>
          <a:solidFill>
            <a:srgbClr val="FAFB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  <p:sp>
        <p:nvSpPr>
          <p:cNvPr id="309" name="Приложение №3"/>
          <p:cNvSpPr txBox="1"/>
          <p:nvPr/>
        </p:nvSpPr>
        <p:spPr>
          <a:xfrm>
            <a:off x="984250" y="914400"/>
            <a:ext cx="3778250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>
            <a:spAutoFit/>
          </a:bodyPr>
          <a:lstStyle>
            <a:lvl1pPr algn="l"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Приложение №3</a:t>
            </a:r>
          </a:p>
        </p:txBody>
      </p:sp>
      <p:pic>
        <p:nvPicPr>
          <p:cNvPr id="22532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963" y="781050"/>
            <a:ext cx="207803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2533" name="Picture 3" descr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 r="13382" b="43782"/>
          <a:stretch>
            <a:fillRect/>
          </a:stretch>
        </p:blipFill>
        <p:spPr bwMode="auto">
          <a:xfrm>
            <a:off x="4513263" y="2895600"/>
            <a:ext cx="13906500" cy="1166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"/>
          <p:cNvSpPr>
            <a:spLocks noChangeArrowheads="1"/>
          </p:cNvSpPr>
          <p:nvPr/>
        </p:nvSpPr>
        <p:spPr bwMode="auto">
          <a:xfrm>
            <a:off x="1106488" y="2584450"/>
            <a:ext cx="22296437" cy="13350875"/>
          </a:xfrm>
          <a:prstGeom prst="rect">
            <a:avLst/>
          </a:prstGeom>
          <a:solidFill>
            <a:srgbClr val="FAFB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  <p:sp>
        <p:nvSpPr>
          <p:cNvPr id="314" name="Приложение №4"/>
          <p:cNvSpPr txBox="1"/>
          <p:nvPr/>
        </p:nvSpPr>
        <p:spPr>
          <a:xfrm>
            <a:off x="984250" y="914400"/>
            <a:ext cx="3778250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>
            <a:spAutoFit/>
          </a:bodyPr>
          <a:lstStyle>
            <a:lvl1pPr algn="l"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Приложение №4</a:t>
            </a:r>
          </a:p>
        </p:txBody>
      </p:sp>
      <p:pic>
        <p:nvPicPr>
          <p:cNvPr id="23556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963" y="781050"/>
            <a:ext cx="207803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7" name="Picture 3" descr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2571750"/>
            <a:ext cx="12217400" cy="1126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8" name="Picture 2" descr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571750"/>
            <a:ext cx="13344525" cy="1186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Программа «Цифровая платформа персонализированного образования для школы»"/>
          <p:cNvSpPr txBox="1"/>
          <p:nvPr/>
        </p:nvSpPr>
        <p:spPr>
          <a:xfrm>
            <a:off x="806450" y="3473450"/>
            <a:ext cx="20308888" cy="67691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>
            <a:spAutoFit/>
          </a:bodyPr>
          <a:lstStyle/>
          <a:p>
            <a:pPr defTabSz="457200" fontAlgn="auto" hangingPunct="0">
              <a:spcBef>
                <a:spcPts val="0"/>
              </a:spcBef>
              <a:spcAft>
                <a:spcPts val="0"/>
              </a:spcAft>
              <a:defRPr sz="14000" cap="all">
                <a:solidFill>
                  <a:srgbClr val="2B2A32"/>
                </a:solidFill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14000" kern="0" cap="all">
                <a:solidFill>
                  <a:srgbClr val="2B2A32"/>
                </a:solidFill>
                <a:latin typeface="SB Sans Text Cond"/>
                <a:ea typeface="SB Sans Text Cond"/>
                <a:cs typeface="SB Sans Text Cond"/>
                <a:sym typeface="SB Sans Text Cond"/>
              </a:rPr>
              <a:t>Школьная </a:t>
            </a:r>
          </a:p>
          <a:p>
            <a:pPr defTabSz="457200" fontAlgn="auto" hangingPunct="0">
              <a:spcBef>
                <a:spcPts val="0"/>
              </a:spcBef>
              <a:spcAft>
                <a:spcPts val="0"/>
              </a:spcAft>
              <a:defRPr sz="14000" cap="all">
                <a:solidFill>
                  <a:srgbClr val="2B2A32"/>
                </a:solidFill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14000" kern="0" cap="all">
                <a:solidFill>
                  <a:srgbClr val="2B2A32"/>
                </a:solidFill>
                <a:latin typeface="SB Sans Text Cond"/>
                <a:ea typeface="SB Sans Text Cond"/>
                <a:cs typeface="SB Sans Text Cond"/>
                <a:sym typeface="SB Sans Text Cond"/>
              </a:rPr>
              <a:t>цифровая </a:t>
            </a:r>
            <a:br>
              <a:rPr sz="14000" kern="0" cap="all">
                <a:solidFill>
                  <a:srgbClr val="2B2A32"/>
                </a:solidFill>
                <a:latin typeface="SB Sans Text Cond"/>
                <a:ea typeface="SB Sans Text Cond"/>
                <a:cs typeface="SB Sans Text Cond"/>
                <a:sym typeface="SB Sans Text Cond"/>
              </a:rPr>
            </a:br>
            <a:r>
              <a:rPr sz="14000" kern="0" cap="all">
                <a:solidFill>
                  <a:srgbClr val="2B2A32"/>
                </a:solidFill>
                <a:latin typeface="SB Sans Text Cond"/>
                <a:ea typeface="SB Sans Text Cond"/>
                <a:cs typeface="SB Sans Text Cond"/>
                <a:sym typeface="SB Sans Text Cond"/>
              </a:rPr>
              <a:t>платформа</a:t>
            </a:r>
          </a:p>
        </p:txBody>
      </p:sp>
      <p:sp>
        <p:nvSpPr>
          <p:cNvPr id="24579" name="Сквиркл"/>
          <p:cNvSpPr>
            <a:spLocks noChangeArrowheads="1"/>
          </p:cNvSpPr>
          <p:nvPr/>
        </p:nvSpPr>
        <p:spPr bwMode="auto">
          <a:xfrm rot="-1836193">
            <a:off x="19307175" y="9852025"/>
            <a:ext cx="4967288" cy="4968875"/>
          </a:xfrm>
          <a:prstGeom prst="roundRect">
            <a:avLst>
              <a:gd name="adj" fmla="val 3690"/>
            </a:avLst>
          </a:prstGeom>
          <a:solidFill>
            <a:srgbClr val="20BDF2"/>
          </a:solidFill>
          <a:ln w="635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  <p:sp>
        <p:nvSpPr>
          <p:cNvPr id="24580" name="Кружок"/>
          <p:cNvSpPr>
            <a:spLocks noChangeArrowheads="1"/>
          </p:cNvSpPr>
          <p:nvPr/>
        </p:nvSpPr>
        <p:spPr bwMode="auto">
          <a:xfrm>
            <a:off x="16968788" y="11441113"/>
            <a:ext cx="3763962" cy="3705225"/>
          </a:xfrm>
          <a:prstGeom prst="ellipse">
            <a:avLst/>
          </a:prstGeom>
          <a:solidFill>
            <a:srgbClr val="F18700"/>
          </a:solidFill>
          <a:ln w="635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5" descr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3300413"/>
            <a:ext cx="46370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195" name="Рисунок 36" descr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7807325"/>
            <a:ext cx="4570412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4" name="Организаторы"/>
          <p:cNvSpPr txBox="1"/>
          <p:nvPr/>
        </p:nvSpPr>
        <p:spPr>
          <a:xfrm>
            <a:off x="984250" y="914400"/>
            <a:ext cx="3357563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>
            <a:spAutoFit/>
          </a:bodyPr>
          <a:lstStyle>
            <a:lvl1pPr algn="l"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Организаторы</a:t>
            </a:r>
          </a:p>
        </p:txBody>
      </p:sp>
      <p:sp>
        <p:nvSpPr>
          <p:cNvPr id="145" name="Прямоугольник 4"/>
          <p:cNvSpPr txBox="1"/>
          <p:nvPr/>
        </p:nvSpPr>
        <p:spPr>
          <a:xfrm>
            <a:off x="8413750" y="3168650"/>
            <a:ext cx="8909050" cy="864076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defTabSz="45720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3500" b="1" kern="0" cap="all">
                <a:latin typeface="SB Sans Text Cond"/>
                <a:ea typeface="SB Sans Text Cond"/>
                <a:cs typeface="SB Sans Text Cond"/>
                <a:sym typeface="SB Sans Text Cond"/>
              </a:rPr>
              <a:t>7 субъектов России:</a:t>
            </a:r>
          </a:p>
          <a:p>
            <a:pPr defTabSz="45720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3500" b="1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endParaRPr sz="3500" b="1" kern="0">
              <a:latin typeface="SB Sans Text Cond"/>
              <a:ea typeface="SB Sans Text Cond"/>
              <a:cs typeface="SB Sans Text Cond"/>
              <a:sym typeface="SB Sans Text Cond"/>
            </a:endParaRPr>
          </a:p>
          <a:p>
            <a:pPr defTabSz="45720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3500" b="1" kern="0" cap="all">
                <a:latin typeface="SB Sans Text Cond"/>
                <a:ea typeface="SB Sans Text Cond"/>
                <a:cs typeface="SB Sans Text Cond"/>
                <a:sym typeface="SB Sans Text Cond"/>
              </a:rPr>
              <a:t>с 23 марта </a:t>
            </a:r>
          </a:p>
          <a:p>
            <a:pPr defTabSz="45720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3500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3500" kern="0">
                <a:latin typeface="SB Sans Text Cond"/>
                <a:ea typeface="SB Sans Text Cond"/>
                <a:cs typeface="SB Sans Text Cond"/>
                <a:sym typeface="SB Sans Text Cond"/>
              </a:rPr>
              <a:t>Новгородская область	</a:t>
            </a:r>
          </a:p>
          <a:p>
            <a:pPr defTabSz="45720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3500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endParaRPr sz="3500" kern="0">
              <a:latin typeface="SB Sans Text Cond"/>
              <a:ea typeface="SB Sans Text Cond"/>
              <a:cs typeface="SB Sans Text Cond"/>
              <a:sym typeface="SB Sans Text Cond"/>
            </a:endParaRPr>
          </a:p>
          <a:p>
            <a:pPr defTabSz="45720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3500" b="1" kern="0" cap="all">
                <a:latin typeface="SB Sans Text Cond"/>
                <a:ea typeface="SB Sans Text Cond"/>
                <a:cs typeface="SB Sans Text Cond"/>
                <a:sym typeface="SB Sans Text Cond"/>
              </a:rPr>
              <a:t>с 30 марта</a:t>
            </a:r>
          </a:p>
          <a:p>
            <a:pPr defTabSz="45720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3500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3500" kern="0">
                <a:latin typeface="SB Sans Text Cond"/>
                <a:ea typeface="SB Sans Text Cond"/>
                <a:cs typeface="SB Sans Text Cond"/>
                <a:sym typeface="SB Sans Text Cond"/>
              </a:rPr>
              <a:t>Республика Татарстан</a:t>
            </a:r>
            <a:endParaRPr sz="3500" b="1" kern="0">
              <a:latin typeface="SB Sans Text Cond"/>
              <a:ea typeface="SB Sans Text Cond"/>
              <a:cs typeface="SB Sans Text Cond"/>
              <a:sym typeface="SB Sans Text Cond"/>
            </a:endParaRPr>
          </a:p>
          <a:p>
            <a:pPr defTabSz="45720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3500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3500" kern="0">
                <a:latin typeface="SB Sans Text Cond"/>
                <a:ea typeface="SB Sans Text Cond"/>
                <a:cs typeface="SB Sans Text Cond"/>
                <a:sym typeface="SB Sans Text Cond"/>
              </a:rPr>
              <a:t>Калининградская область</a:t>
            </a:r>
            <a:endParaRPr sz="3500" b="1" kern="0">
              <a:latin typeface="SB Sans Text Cond"/>
              <a:ea typeface="SB Sans Text Cond"/>
              <a:cs typeface="SB Sans Text Cond"/>
              <a:sym typeface="SB Sans Text Cond"/>
            </a:endParaRPr>
          </a:p>
          <a:p>
            <a:pPr defTabSz="45720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3500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3500" kern="0">
                <a:latin typeface="SB Sans Text Cond"/>
                <a:ea typeface="SB Sans Text Cond"/>
                <a:cs typeface="SB Sans Text Cond"/>
                <a:sym typeface="SB Sans Text Cond"/>
              </a:rPr>
              <a:t>Кемеровская область</a:t>
            </a:r>
            <a:endParaRPr sz="3500" b="1" kern="0">
              <a:latin typeface="SB Sans Text Cond"/>
              <a:ea typeface="SB Sans Text Cond"/>
              <a:cs typeface="SB Sans Text Cond"/>
              <a:sym typeface="SB Sans Text Cond"/>
            </a:endParaRPr>
          </a:p>
          <a:p>
            <a:pPr defTabSz="45720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3500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3500" kern="0">
                <a:latin typeface="SB Sans Text Cond"/>
                <a:ea typeface="SB Sans Text Cond"/>
                <a:cs typeface="SB Sans Text Cond"/>
                <a:sym typeface="SB Sans Text Cond"/>
              </a:rPr>
              <a:t>Липецкая область</a:t>
            </a:r>
            <a:endParaRPr sz="3500" b="1" kern="0">
              <a:latin typeface="SB Sans Text Cond"/>
              <a:ea typeface="SB Sans Text Cond"/>
              <a:cs typeface="SB Sans Text Cond"/>
              <a:sym typeface="SB Sans Text Cond"/>
            </a:endParaRPr>
          </a:p>
          <a:p>
            <a:pPr defTabSz="45720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3500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3500" kern="0">
                <a:latin typeface="SB Sans Text Cond"/>
                <a:ea typeface="SB Sans Text Cond"/>
                <a:cs typeface="SB Sans Text Cond"/>
                <a:sym typeface="SB Sans Text Cond"/>
              </a:rPr>
              <a:t>Нижегородская область</a:t>
            </a:r>
            <a:endParaRPr sz="3500" b="1" kern="0">
              <a:latin typeface="SB Sans Text Cond"/>
              <a:ea typeface="SB Sans Text Cond"/>
              <a:cs typeface="SB Sans Text Cond"/>
              <a:sym typeface="SB Sans Text Cond"/>
            </a:endParaRPr>
          </a:p>
          <a:p>
            <a:pPr defTabSz="45720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3500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3500" kern="0">
                <a:latin typeface="SB Sans Text Cond"/>
                <a:ea typeface="SB Sans Text Cond"/>
                <a:cs typeface="SB Sans Text Cond"/>
                <a:sym typeface="SB Sans Text Cond"/>
              </a:rPr>
              <a:t>Томская область</a:t>
            </a:r>
          </a:p>
        </p:txBody>
      </p:sp>
      <p:pic>
        <p:nvPicPr>
          <p:cNvPr id="8198" name="SDP_Logo_Complex@4x.png" descr="SDP_Logo_Complex@4x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r="58804"/>
          <a:stretch>
            <a:fillRect/>
          </a:stretch>
        </p:blipFill>
        <p:spPr bwMode="auto">
          <a:xfrm>
            <a:off x="1062038" y="5253038"/>
            <a:ext cx="5572125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199" name="Сквиркл"/>
          <p:cNvSpPr>
            <a:spLocks noChangeArrowheads="1"/>
          </p:cNvSpPr>
          <p:nvPr/>
        </p:nvSpPr>
        <p:spPr bwMode="auto">
          <a:xfrm rot="-1836193">
            <a:off x="19896138" y="11671300"/>
            <a:ext cx="4303712" cy="4410075"/>
          </a:xfrm>
          <a:prstGeom prst="roundRect">
            <a:avLst>
              <a:gd name="adj" fmla="val 3778"/>
            </a:avLst>
          </a:prstGeom>
          <a:solidFill>
            <a:srgbClr val="FFFFFF"/>
          </a:solidFill>
          <a:ln w="635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  <p:pic>
        <p:nvPicPr>
          <p:cNvPr id="8200" name="Изображение" descr="Изображе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963" y="781050"/>
            <a:ext cx="207803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201" name="Рисунок 1" descr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191" b="5771"/>
          <a:stretch>
            <a:fillRect/>
          </a:stretch>
        </p:blipFill>
        <p:spPr bwMode="auto">
          <a:xfrm>
            <a:off x="16713200" y="3349625"/>
            <a:ext cx="784225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 txBox="1">
            <a:spLocks noChangeArrowheads="1"/>
          </p:cNvSpPr>
          <p:nvPr/>
        </p:nvSpPr>
        <p:spPr bwMode="auto">
          <a:xfrm>
            <a:off x="2960688" y="3143250"/>
            <a:ext cx="61087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  <a:t>Ученики 5-8 классов </a:t>
            </a:r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смогут </a:t>
            </a:r>
          </a:p>
          <a:p>
            <a:pPr algn="l" eaLnBrk="1"/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осваивать программу на ШЦП</a:t>
            </a:r>
          </a:p>
        </p:txBody>
      </p:sp>
      <p:sp>
        <p:nvSpPr>
          <p:cNvPr id="9219" name="Сквиркл"/>
          <p:cNvSpPr>
            <a:spLocks noChangeArrowheads="1"/>
          </p:cNvSpPr>
          <p:nvPr/>
        </p:nvSpPr>
        <p:spPr bwMode="auto">
          <a:xfrm rot="-1836193">
            <a:off x="16813213" y="8535988"/>
            <a:ext cx="9788525" cy="10980737"/>
          </a:xfrm>
          <a:prstGeom prst="roundRect">
            <a:avLst>
              <a:gd name="adj" fmla="val 3690"/>
            </a:avLst>
          </a:prstGeom>
          <a:solidFill>
            <a:srgbClr val="FFFFFF"/>
          </a:solidFill>
          <a:ln w="635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  <p:sp>
        <p:nvSpPr>
          <p:cNvPr id="9220" name="Объект 2"/>
          <p:cNvSpPr txBox="1">
            <a:spLocks noChangeArrowheads="1"/>
          </p:cNvSpPr>
          <p:nvPr/>
        </p:nvSpPr>
        <p:spPr bwMode="auto">
          <a:xfrm>
            <a:off x="11903075" y="5973763"/>
            <a:ext cx="64928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  <a:t>Роль учителя будет </a:t>
            </a:r>
          </a:p>
          <a:p>
            <a:pPr algn="l" eaLnBrk="1"/>
            <a: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  <a:t>сохранена</a:t>
            </a:r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 как самая важная </a:t>
            </a:r>
            <a:b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</a:br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в образовательном процессе</a:t>
            </a:r>
          </a:p>
        </p:txBody>
      </p:sp>
      <p:sp>
        <p:nvSpPr>
          <p:cNvPr id="9221" name="Прямоугольник 38"/>
          <p:cNvSpPr txBox="1">
            <a:spLocks noChangeArrowheads="1"/>
          </p:cNvSpPr>
          <p:nvPr/>
        </p:nvSpPr>
        <p:spPr bwMode="auto">
          <a:xfrm>
            <a:off x="2960688" y="9255125"/>
            <a:ext cx="533558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  <a:t>Более 500 000 учеников </a:t>
            </a:r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получат доступ к ШЦП </a:t>
            </a:r>
          </a:p>
          <a:p>
            <a:pPr algn="l" eaLnBrk="1"/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с  30 марта</a:t>
            </a:r>
          </a:p>
        </p:txBody>
      </p:sp>
      <p:sp>
        <p:nvSpPr>
          <p:cNvPr id="9222" name="Прямоугольник 39"/>
          <p:cNvSpPr txBox="1">
            <a:spLocks noChangeArrowheads="1"/>
          </p:cNvSpPr>
          <p:nvPr/>
        </p:nvSpPr>
        <p:spPr bwMode="auto">
          <a:xfrm>
            <a:off x="11903075" y="3143250"/>
            <a:ext cx="52197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  <a:t>Бесплатное обучение </a:t>
            </a:r>
            <a:b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</a:br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для школ и учеников</a:t>
            </a:r>
          </a:p>
        </p:txBody>
      </p:sp>
      <p:sp>
        <p:nvSpPr>
          <p:cNvPr id="9223" name="Прямоугольник 40"/>
          <p:cNvSpPr txBox="1">
            <a:spLocks noChangeArrowheads="1"/>
          </p:cNvSpPr>
          <p:nvPr/>
        </p:nvSpPr>
        <p:spPr bwMode="auto">
          <a:xfrm>
            <a:off x="2960688" y="5919788"/>
            <a:ext cx="74501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Дистанционное обучение </a:t>
            </a:r>
            <a:b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</a:br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будет обеспечено </a:t>
            </a:r>
            <a: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  <a:t>до ликвидации угрозы распространения вируса</a:t>
            </a:r>
          </a:p>
        </p:txBody>
      </p:sp>
      <p:sp>
        <p:nvSpPr>
          <p:cNvPr id="9224" name="Кружок"/>
          <p:cNvSpPr>
            <a:spLocks noChangeArrowheads="1"/>
          </p:cNvSpPr>
          <p:nvPr/>
        </p:nvSpPr>
        <p:spPr bwMode="auto">
          <a:xfrm>
            <a:off x="17392650" y="-4530725"/>
            <a:ext cx="7637463" cy="7637463"/>
          </a:xfrm>
          <a:prstGeom prst="ellipse">
            <a:avLst/>
          </a:prstGeom>
          <a:solidFill>
            <a:srgbClr val="FFFFFF"/>
          </a:solidFill>
          <a:ln w="635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  <p:sp>
        <p:nvSpPr>
          <p:cNvPr id="9225" name="Сквиркл"/>
          <p:cNvSpPr>
            <a:spLocks noChangeArrowheads="1"/>
          </p:cNvSpPr>
          <p:nvPr/>
        </p:nvSpPr>
        <p:spPr bwMode="auto">
          <a:xfrm rot="-2727486">
            <a:off x="14955044" y="12272169"/>
            <a:ext cx="4967287" cy="4968875"/>
          </a:xfrm>
          <a:prstGeom prst="roundRect">
            <a:avLst>
              <a:gd name="adj" fmla="val 3690"/>
            </a:avLst>
          </a:prstGeom>
          <a:solidFill>
            <a:srgbClr val="FFFFFF"/>
          </a:solidFill>
          <a:ln w="635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  <p:sp>
        <p:nvSpPr>
          <p:cNvPr id="159" name="Цели"/>
          <p:cNvSpPr txBox="1"/>
          <p:nvPr/>
        </p:nvSpPr>
        <p:spPr>
          <a:xfrm>
            <a:off x="984250" y="914400"/>
            <a:ext cx="1252538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>
            <a:spAutoFit/>
          </a:bodyPr>
          <a:lstStyle>
            <a:lvl1pPr algn="l"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Цели</a:t>
            </a:r>
          </a:p>
        </p:txBody>
      </p:sp>
      <p:pic>
        <p:nvPicPr>
          <p:cNvPr id="9227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963" y="781050"/>
            <a:ext cx="207803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4"/>
          <p:cNvSpPr txBox="1">
            <a:spLocks noChangeArrowheads="1"/>
          </p:cNvSpPr>
          <p:nvPr/>
        </p:nvSpPr>
        <p:spPr bwMode="auto">
          <a:xfrm>
            <a:off x="2960688" y="3143250"/>
            <a:ext cx="61087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  <a:t>Бесшовный перевод </a:t>
            </a:r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/>
            </a:r>
            <a:b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</a:br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обучения в школах России </a:t>
            </a:r>
            <a:b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</a:br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на дистанционный формат</a:t>
            </a:r>
          </a:p>
        </p:txBody>
      </p:sp>
      <p:sp>
        <p:nvSpPr>
          <p:cNvPr id="10243" name="Прямоугольник 38"/>
          <p:cNvSpPr txBox="1">
            <a:spLocks noChangeArrowheads="1"/>
          </p:cNvSpPr>
          <p:nvPr/>
        </p:nvSpPr>
        <p:spPr bwMode="auto">
          <a:xfrm>
            <a:off x="2960688" y="9255125"/>
            <a:ext cx="533558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  <a:t>Быстрый рост </a:t>
            </a:r>
            <a:b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</a:br>
            <a: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  <a:t>навыков</a:t>
            </a:r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 цифровой </a:t>
            </a:r>
            <a:b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</a:br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грамотности учителей</a:t>
            </a:r>
          </a:p>
          <a:p>
            <a:pPr algn="l" eaLnBrk="1"/>
            <a:endParaRPr lang="ru-RU" sz="3500">
              <a:latin typeface="SB Sans Text Cond"/>
              <a:ea typeface="SB Sans Text Cond"/>
              <a:cs typeface="SB Sans Text Cond"/>
              <a:sym typeface="SB Sans Text Cond"/>
            </a:endParaRPr>
          </a:p>
        </p:txBody>
      </p:sp>
      <p:sp>
        <p:nvSpPr>
          <p:cNvPr id="10244" name="Прямоугольник 40"/>
          <p:cNvSpPr txBox="1">
            <a:spLocks noChangeArrowheads="1"/>
          </p:cNvSpPr>
          <p:nvPr/>
        </p:nvSpPr>
        <p:spPr bwMode="auto">
          <a:xfrm>
            <a:off x="2960688" y="6199188"/>
            <a:ext cx="74501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  <a:t>Поддержка</a:t>
            </a:r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 учителей </a:t>
            </a:r>
            <a:b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</a:br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и учеников </a:t>
            </a:r>
            <a: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  <a:t>экспертами </a:t>
            </a:r>
            <a:b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</a:br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со всей страны</a:t>
            </a:r>
          </a:p>
        </p:txBody>
      </p:sp>
      <p:sp>
        <p:nvSpPr>
          <p:cNvPr id="10245" name="Кружок"/>
          <p:cNvSpPr>
            <a:spLocks noChangeArrowheads="1"/>
          </p:cNvSpPr>
          <p:nvPr/>
        </p:nvSpPr>
        <p:spPr bwMode="auto">
          <a:xfrm>
            <a:off x="-2919413" y="4489450"/>
            <a:ext cx="4183063" cy="4183063"/>
          </a:xfrm>
          <a:prstGeom prst="ellipse">
            <a:avLst/>
          </a:prstGeom>
          <a:solidFill>
            <a:srgbClr val="FFFFFF"/>
          </a:solidFill>
          <a:ln w="635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  <p:sp>
        <p:nvSpPr>
          <p:cNvPr id="167" name="вызовы"/>
          <p:cNvSpPr txBox="1"/>
          <p:nvPr/>
        </p:nvSpPr>
        <p:spPr>
          <a:xfrm>
            <a:off x="984250" y="914400"/>
            <a:ext cx="1892300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>
            <a:spAutoFit/>
          </a:bodyPr>
          <a:lstStyle>
            <a:lvl1pPr algn="l"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вызовы</a:t>
            </a:r>
          </a:p>
        </p:txBody>
      </p:sp>
      <p:sp>
        <p:nvSpPr>
          <p:cNvPr id="10247" name="Сквиркл"/>
          <p:cNvSpPr>
            <a:spLocks noChangeArrowheads="1"/>
          </p:cNvSpPr>
          <p:nvPr/>
        </p:nvSpPr>
        <p:spPr bwMode="auto">
          <a:xfrm rot="-2727486">
            <a:off x="17419637" y="-1379537"/>
            <a:ext cx="5776913" cy="5776912"/>
          </a:xfrm>
          <a:prstGeom prst="roundRect">
            <a:avLst>
              <a:gd name="adj" fmla="val 3690"/>
            </a:avLst>
          </a:prstGeom>
          <a:solidFill>
            <a:srgbClr val="FFFFFF"/>
          </a:solidFill>
          <a:ln w="635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  <p:pic>
        <p:nvPicPr>
          <p:cNvPr id="10248" name="pexels-photo-1438081.jpeg" descr="pexels-photo-143808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7"/>
          <a:stretch>
            <a:fillRect/>
          </a:stretch>
        </p:blipFill>
        <p:spPr bwMode="auto">
          <a:xfrm>
            <a:off x="11202988" y="6202363"/>
            <a:ext cx="12180887" cy="89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49" name="Изображение" descr="Изображе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963" y="781050"/>
            <a:ext cx="207803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виркл"/>
          <p:cNvSpPr>
            <a:spLocks noChangeArrowheads="1"/>
          </p:cNvSpPr>
          <p:nvPr/>
        </p:nvSpPr>
        <p:spPr bwMode="auto">
          <a:xfrm rot="-2772775">
            <a:off x="-6318250" y="-1849438"/>
            <a:ext cx="16081376" cy="17414875"/>
          </a:xfrm>
          <a:prstGeom prst="roundRect">
            <a:avLst>
              <a:gd name="adj" fmla="val 3648"/>
            </a:avLst>
          </a:prstGeom>
          <a:solidFill>
            <a:srgbClr val="FFFFFF"/>
          </a:solidFill>
          <a:ln w="1270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  <p:sp>
        <p:nvSpPr>
          <p:cNvPr id="174" name="Программа «Цифровая платформа персонализированного образования для школы»"/>
          <p:cNvSpPr txBox="1"/>
          <p:nvPr/>
        </p:nvSpPr>
        <p:spPr>
          <a:xfrm>
            <a:off x="901700" y="4527550"/>
            <a:ext cx="9015413" cy="48641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>
            <a:spAutoFit/>
          </a:bodyPr>
          <a:lstStyle/>
          <a:p>
            <a:pPr defTabSz="457200" fontAlgn="auto" hangingPunct="0">
              <a:spcBef>
                <a:spcPts val="0"/>
              </a:spcBef>
              <a:spcAft>
                <a:spcPts val="0"/>
              </a:spcAft>
              <a:defRPr sz="10000" cap="all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10000" kern="0" cap="all">
                <a:latin typeface="SB Sans Text Cond"/>
                <a:ea typeface="SB Sans Text Cond"/>
                <a:cs typeface="SB Sans Text Cond"/>
                <a:sym typeface="SB Sans Text Cond"/>
              </a:rPr>
              <a:t>Школьная </a:t>
            </a:r>
          </a:p>
          <a:p>
            <a:pPr defTabSz="457200" fontAlgn="auto" hangingPunct="0">
              <a:spcBef>
                <a:spcPts val="0"/>
              </a:spcBef>
              <a:spcAft>
                <a:spcPts val="0"/>
              </a:spcAft>
              <a:defRPr sz="10000" cap="all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10000" kern="0" cap="all">
                <a:latin typeface="SB Sans Text Cond"/>
                <a:ea typeface="SB Sans Text Cond"/>
                <a:cs typeface="SB Sans Text Cond"/>
                <a:sym typeface="SB Sans Text Cond"/>
              </a:rPr>
              <a:t>цифровая </a:t>
            </a:r>
            <a:br>
              <a:rPr sz="10000" kern="0" cap="all">
                <a:latin typeface="SB Sans Text Cond"/>
                <a:ea typeface="SB Sans Text Cond"/>
                <a:cs typeface="SB Sans Text Cond"/>
                <a:sym typeface="SB Sans Text Cond"/>
              </a:rPr>
            </a:br>
            <a:r>
              <a:rPr sz="10000" kern="0" cap="all">
                <a:latin typeface="SB Sans Text Cond"/>
                <a:ea typeface="SB Sans Text Cond"/>
                <a:cs typeface="SB Sans Text Cond"/>
                <a:sym typeface="SB Sans Text Cond"/>
              </a:rPr>
              <a:t>платформа</a:t>
            </a:r>
          </a:p>
        </p:txBody>
      </p:sp>
      <p:sp>
        <p:nvSpPr>
          <p:cNvPr id="175" name="Программа «Цифровая платформа персонализированного образования для школы»"/>
          <p:cNvSpPr txBox="1"/>
          <p:nvPr/>
        </p:nvSpPr>
        <p:spPr>
          <a:xfrm>
            <a:off x="15090775" y="4527550"/>
            <a:ext cx="9015413" cy="48641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>
            <a:spAutoFit/>
          </a:bodyPr>
          <a:lstStyle/>
          <a:p>
            <a:pPr defTabSz="457200" fontAlgn="auto" hangingPunct="0">
              <a:spcBef>
                <a:spcPts val="0"/>
              </a:spcBef>
              <a:spcAft>
                <a:spcPts val="0"/>
              </a:spcAft>
              <a:defRPr sz="10000" cap="all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10000" kern="0" cap="all">
                <a:latin typeface="SB Sans Text Cond"/>
                <a:ea typeface="SB Sans Text Cond"/>
                <a:cs typeface="SB Sans Text Cond"/>
                <a:sym typeface="SB Sans Text Cond"/>
              </a:rPr>
              <a:t>МЫ УЧИМ </a:t>
            </a:r>
          </a:p>
          <a:p>
            <a:pPr defTabSz="457200" fontAlgn="auto" hangingPunct="0">
              <a:spcBef>
                <a:spcPts val="0"/>
              </a:spcBef>
              <a:spcAft>
                <a:spcPts val="0"/>
              </a:spcAft>
              <a:defRPr sz="10000" cap="all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10000" kern="0" cap="all">
                <a:latin typeface="SB Sans Text Cond"/>
                <a:ea typeface="SB Sans Text Cond"/>
                <a:cs typeface="SB Sans Text Cond"/>
                <a:sym typeface="SB Sans Text Cond"/>
              </a:rPr>
              <a:t>НЕ ВСЕХ – </a:t>
            </a:r>
          </a:p>
          <a:p>
            <a:pPr defTabSz="457200" fontAlgn="auto" hangingPunct="0">
              <a:spcBef>
                <a:spcPts val="0"/>
              </a:spcBef>
              <a:spcAft>
                <a:spcPts val="0"/>
              </a:spcAft>
              <a:defRPr sz="10000" cap="all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10000" kern="0" cap="all">
                <a:latin typeface="SB Sans Text Cond"/>
                <a:ea typeface="SB Sans Text Cond"/>
                <a:cs typeface="SB Sans Text Cond"/>
                <a:sym typeface="SB Sans Text Cond"/>
              </a:rPr>
              <a:t>НО КАЖДОГО</a:t>
            </a:r>
          </a:p>
        </p:txBody>
      </p:sp>
      <p:pic>
        <p:nvPicPr>
          <p:cNvPr id="11269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963" y="781050"/>
            <a:ext cx="207803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Преимущества платформы"/>
          <p:cNvSpPr txBox="1"/>
          <p:nvPr/>
        </p:nvSpPr>
        <p:spPr>
          <a:xfrm>
            <a:off x="984250" y="914400"/>
            <a:ext cx="6262688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>
            <a:spAutoFit/>
          </a:bodyPr>
          <a:lstStyle>
            <a:lvl1pPr algn="l"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Преимущества платформы</a:t>
            </a:r>
          </a:p>
        </p:txBody>
      </p:sp>
      <p:pic>
        <p:nvPicPr>
          <p:cNvPr id="12291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963" y="781050"/>
            <a:ext cx="207803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292" name="Прямоугольник 4"/>
          <p:cNvSpPr txBox="1">
            <a:spLocks noChangeArrowheads="1"/>
          </p:cNvSpPr>
          <p:nvPr/>
        </p:nvSpPr>
        <p:spPr bwMode="auto">
          <a:xfrm>
            <a:off x="2914650" y="3143250"/>
            <a:ext cx="626268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  <a:t>Сохранение персонального контакта </a:t>
            </a:r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с учителем</a:t>
            </a:r>
            <a:b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</a:br>
            <a:endParaRPr lang="ru-RU" sz="3500">
              <a:latin typeface="SB Sans Text Cond"/>
              <a:ea typeface="SB Sans Text Cond"/>
              <a:cs typeface="SB Sans Text Cond"/>
              <a:sym typeface="SB Sans Text Cond"/>
            </a:endParaRPr>
          </a:p>
        </p:txBody>
      </p:sp>
      <p:sp>
        <p:nvSpPr>
          <p:cNvPr id="12293" name="Прямоугольник 38"/>
          <p:cNvSpPr txBox="1">
            <a:spLocks noChangeArrowheads="1"/>
          </p:cNvSpPr>
          <p:nvPr/>
        </p:nvSpPr>
        <p:spPr bwMode="auto">
          <a:xfrm>
            <a:off x="2914650" y="9255125"/>
            <a:ext cx="90884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Методическое и методологическое </a:t>
            </a:r>
            <a: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  <a:t>сопровождение</a:t>
            </a:r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 учеников и учителей наставниками со всей России </a:t>
            </a:r>
            <a: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  <a:t>24/7</a:t>
            </a:r>
          </a:p>
        </p:txBody>
      </p:sp>
      <p:sp>
        <p:nvSpPr>
          <p:cNvPr id="12294" name="Прямоугольник 40"/>
          <p:cNvSpPr txBox="1">
            <a:spLocks noChangeArrowheads="1"/>
          </p:cNvSpPr>
          <p:nvPr/>
        </p:nvSpPr>
        <p:spPr bwMode="auto">
          <a:xfrm>
            <a:off x="13331825" y="3143250"/>
            <a:ext cx="74501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Соответствие учебного плана ученика на ШЦП рабочим программам школы </a:t>
            </a:r>
          </a:p>
        </p:txBody>
      </p:sp>
      <p:sp>
        <p:nvSpPr>
          <p:cNvPr id="12295" name="Прямоугольник 4"/>
          <p:cNvSpPr txBox="1">
            <a:spLocks noChangeArrowheads="1"/>
          </p:cNvSpPr>
          <p:nvPr/>
        </p:nvSpPr>
        <p:spPr bwMode="auto">
          <a:xfrm>
            <a:off x="2914650" y="5770563"/>
            <a:ext cx="7450138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Использование внешних ресурсов, зарекомендовавших себя как </a:t>
            </a:r>
            <a: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  <a:t>эффективные образовательные инструменты</a:t>
            </a:r>
          </a:p>
        </p:txBody>
      </p:sp>
      <p:sp>
        <p:nvSpPr>
          <p:cNvPr id="12296" name="Прямоугольник 4"/>
          <p:cNvSpPr txBox="1">
            <a:spLocks noChangeArrowheads="1"/>
          </p:cNvSpPr>
          <p:nvPr/>
        </p:nvSpPr>
        <p:spPr bwMode="auto">
          <a:xfrm>
            <a:off x="13331825" y="5770563"/>
            <a:ext cx="8916988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  <a:t>Интерактивные форматы обучения</a:t>
            </a:r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, </a:t>
            </a:r>
          </a:p>
          <a:p>
            <a:pPr algn="l" eaLnBrk="1"/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в том числе специально созданные мотивационные и обучающие </a:t>
            </a:r>
          </a:p>
          <a:p>
            <a:pPr algn="l" eaLnBrk="1"/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тренажеры,  видеоматериалы и вебинары</a:t>
            </a:r>
          </a:p>
        </p:txBody>
      </p:sp>
      <p:sp>
        <p:nvSpPr>
          <p:cNvPr id="12297" name="Кружок"/>
          <p:cNvSpPr>
            <a:spLocks noChangeArrowheads="1"/>
          </p:cNvSpPr>
          <p:nvPr/>
        </p:nvSpPr>
        <p:spPr bwMode="auto">
          <a:xfrm>
            <a:off x="14354175" y="10477500"/>
            <a:ext cx="7635875" cy="7637463"/>
          </a:xfrm>
          <a:prstGeom prst="ellipse">
            <a:avLst/>
          </a:prstGeom>
          <a:solidFill>
            <a:srgbClr val="FFFFFF"/>
          </a:solidFill>
          <a:ln w="635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  <p:sp>
        <p:nvSpPr>
          <p:cNvPr id="12298" name="Сквиркл"/>
          <p:cNvSpPr>
            <a:spLocks noChangeArrowheads="1"/>
          </p:cNvSpPr>
          <p:nvPr/>
        </p:nvSpPr>
        <p:spPr bwMode="auto">
          <a:xfrm rot="-2727486">
            <a:off x="18804731" y="8976519"/>
            <a:ext cx="4968875" cy="4967288"/>
          </a:xfrm>
          <a:prstGeom prst="roundRect">
            <a:avLst>
              <a:gd name="adj" fmla="val 3690"/>
            </a:avLst>
          </a:prstGeom>
          <a:solidFill>
            <a:srgbClr val="FFFFFF"/>
          </a:solidFill>
          <a:ln w="635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квиркл"/>
          <p:cNvSpPr>
            <a:spLocks noChangeArrowheads="1"/>
          </p:cNvSpPr>
          <p:nvPr/>
        </p:nvSpPr>
        <p:spPr bwMode="auto">
          <a:xfrm rot="-2493492">
            <a:off x="14576425" y="12558713"/>
            <a:ext cx="4595813" cy="6299200"/>
          </a:xfrm>
          <a:prstGeom prst="roundRect">
            <a:avLst>
              <a:gd name="adj" fmla="val 3194"/>
            </a:avLst>
          </a:prstGeom>
          <a:solidFill>
            <a:srgbClr val="FFFFFF"/>
          </a:solidFill>
          <a:ln w="635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  <p:sp>
        <p:nvSpPr>
          <p:cNvPr id="13315" name="Сквиркл"/>
          <p:cNvSpPr>
            <a:spLocks noChangeArrowheads="1"/>
          </p:cNvSpPr>
          <p:nvPr/>
        </p:nvSpPr>
        <p:spPr bwMode="auto">
          <a:xfrm rot="-2493492">
            <a:off x="20562888" y="-2027238"/>
            <a:ext cx="4595812" cy="6299201"/>
          </a:xfrm>
          <a:prstGeom prst="roundRect">
            <a:avLst>
              <a:gd name="adj" fmla="val 3194"/>
            </a:avLst>
          </a:prstGeom>
          <a:solidFill>
            <a:srgbClr val="FFFFFF"/>
          </a:solidFill>
          <a:ln w="635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  <p:sp>
        <p:nvSpPr>
          <p:cNvPr id="191" name="Преимущества платформы"/>
          <p:cNvSpPr txBox="1"/>
          <p:nvPr/>
        </p:nvSpPr>
        <p:spPr>
          <a:xfrm>
            <a:off x="984250" y="914400"/>
            <a:ext cx="6262688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>
            <a:spAutoFit/>
          </a:bodyPr>
          <a:lstStyle>
            <a:lvl1pPr algn="l"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Преимущества платформы</a:t>
            </a:r>
          </a:p>
        </p:txBody>
      </p:sp>
      <p:pic>
        <p:nvPicPr>
          <p:cNvPr id="13317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963" y="781050"/>
            <a:ext cx="207803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318" name="Прямоугольник 4"/>
          <p:cNvSpPr txBox="1">
            <a:spLocks noChangeArrowheads="1"/>
          </p:cNvSpPr>
          <p:nvPr/>
        </p:nvSpPr>
        <p:spPr bwMode="auto">
          <a:xfrm>
            <a:off x="2914650" y="3143250"/>
            <a:ext cx="667067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  <a:t>Автоматическая проверка </a:t>
            </a:r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домашних заданий различной глубины освоения</a:t>
            </a:r>
            <a:b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</a:br>
            <a:endParaRPr lang="ru-RU" sz="3500">
              <a:latin typeface="SB Sans Text Cond"/>
              <a:ea typeface="SB Sans Text Cond"/>
              <a:cs typeface="SB Sans Text Cond"/>
              <a:sym typeface="SB Sans Text Cond"/>
            </a:endParaRPr>
          </a:p>
        </p:txBody>
      </p:sp>
      <p:sp>
        <p:nvSpPr>
          <p:cNvPr id="13319" name="Прямоугольник 38"/>
          <p:cNvSpPr txBox="1">
            <a:spLocks noChangeArrowheads="1"/>
          </p:cNvSpPr>
          <p:nvPr/>
        </p:nvSpPr>
        <p:spPr bwMode="auto">
          <a:xfrm>
            <a:off x="2914650" y="9255125"/>
            <a:ext cx="74501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  <a:t>Возможность углубленного изучения</a:t>
            </a:r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 заинтересовавших ученика направлений</a:t>
            </a:r>
          </a:p>
        </p:txBody>
      </p:sp>
      <p:sp>
        <p:nvSpPr>
          <p:cNvPr id="13320" name="Прямоугольник 40"/>
          <p:cNvSpPr txBox="1">
            <a:spLocks noChangeArrowheads="1"/>
          </p:cNvSpPr>
          <p:nvPr/>
        </p:nvSpPr>
        <p:spPr bwMode="auto">
          <a:xfrm>
            <a:off x="13331825" y="3143250"/>
            <a:ext cx="745013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  <a:t>Бесплатные лучшие УМК</a:t>
            </a:r>
          </a:p>
        </p:txBody>
      </p:sp>
      <p:sp>
        <p:nvSpPr>
          <p:cNvPr id="13321" name="Прямоугольник 4"/>
          <p:cNvSpPr txBox="1">
            <a:spLocks noChangeArrowheads="1"/>
          </p:cNvSpPr>
          <p:nvPr/>
        </p:nvSpPr>
        <p:spPr bwMode="auto">
          <a:xfrm>
            <a:off x="2914650" y="5999163"/>
            <a:ext cx="74501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Процесс учения </a:t>
            </a:r>
            <a: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  <a:t>с учетом индивидуальных особенностей </a:t>
            </a:r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учащегося</a:t>
            </a:r>
          </a:p>
        </p:txBody>
      </p:sp>
      <p:sp>
        <p:nvSpPr>
          <p:cNvPr id="13322" name="Прямоугольник 4"/>
          <p:cNvSpPr txBox="1">
            <a:spLocks noChangeArrowheads="1"/>
          </p:cNvSpPr>
          <p:nvPr/>
        </p:nvSpPr>
        <p:spPr bwMode="auto">
          <a:xfrm>
            <a:off x="13331825" y="5211763"/>
            <a:ext cx="79787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sz="3500" b="1">
                <a:latin typeface="SB Sans Text Cond"/>
                <a:ea typeface="SB Sans Text Cond"/>
                <a:cs typeface="SB Sans Text Cond"/>
                <a:sym typeface="SB Sans Text Cond"/>
              </a:rPr>
              <a:t>Инструменты для развития у детей навыков XXI века: </a:t>
            </a:r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умения ставить цели и достигать их, быть креативными и критически мыслить, понимать себя и других</a:t>
            </a:r>
          </a:p>
        </p:txBody>
      </p:sp>
      <p:sp>
        <p:nvSpPr>
          <p:cNvPr id="13323" name="Кружок"/>
          <p:cNvSpPr>
            <a:spLocks noChangeArrowheads="1"/>
          </p:cNvSpPr>
          <p:nvPr/>
        </p:nvSpPr>
        <p:spPr bwMode="auto">
          <a:xfrm>
            <a:off x="17135475" y="9931400"/>
            <a:ext cx="5372100" cy="537210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В рамках апробации 2019/2020 в 5 городах России:"/>
          <p:cNvSpPr txBox="1"/>
          <p:nvPr/>
        </p:nvSpPr>
        <p:spPr>
          <a:xfrm>
            <a:off x="984250" y="914400"/>
            <a:ext cx="1498917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>
            <a:spAutoFit/>
          </a:bodyPr>
          <a:lstStyle>
            <a:lvl1pPr algn="l"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В рамках апробации 2019/2020 в 5 городах России:</a:t>
            </a:r>
          </a:p>
        </p:txBody>
      </p:sp>
      <p:pic>
        <p:nvPicPr>
          <p:cNvPr id="14339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963" y="781050"/>
            <a:ext cx="207803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14340" name="Группа"/>
          <p:cNvGrpSpPr>
            <a:grpSpLocks/>
          </p:cNvGrpSpPr>
          <p:nvPr/>
        </p:nvGrpSpPr>
        <p:grpSpPr bwMode="auto">
          <a:xfrm>
            <a:off x="12255500" y="3143250"/>
            <a:ext cx="10809288" cy="7770813"/>
            <a:chOff x="0" y="0"/>
            <a:chExt cx="10808791" cy="7770019"/>
          </a:xfrm>
        </p:grpSpPr>
        <p:sp>
          <p:nvSpPr>
            <p:cNvPr id="14346" name="Прямоугольник 38"/>
            <p:cNvSpPr txBox="1">
              <a:spLocks noChangeArrowheads="1"/>
            </p:cNvSpPr>
            <p:nvPr/>
          </p:nvSpPr>
          <p:spPr bwMode="auto">
            <a:xfrm>
              <a:off x="0" y="5443378"/>
              <a:ext cx="10808791" cy="2326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>
              <a:lvl1pPr algn="ctr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742950" indent="-285750" algn="ctr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1143000" indent="-228600" algn="ctr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1600200" indent="-228600" algn="ctr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2057400" indent="-228600" algn="ctr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algn="l" eaLnBrk="1"/>
              <a:r>
                <a:rPr lang="ru-RU" sz="3500" b="1">
                  <a:latin typeface="SB Sans Text Cond"/>
                  <a:ea typeface="SB Sans Text Cond"/>
                  <a:cs typeface="SB Sans Text Cond"/>
                  <a:sym typeface="SB Sans Text Cond"/>
                </a:rPr>
                <a:t>Digital skills</a:t>
              </a:r>
            </a:p>
            <a:p>
              <a:pPr algn="l" eaLnBrk="1"/>
              <a:r>
                <a:rPr lang="ru-RU" sz="3500">
                  <a:latin typeface="SB Sans Text Cond"/>
                  <a:ea typeface="SB Sans Text Cond"/>
                  <a:cs typeface="SB Sans Text Cond"/>
                  <a:sym typeface="SB Sans Text Cond"/>
                </a:rPr>
                <a:t>Архитектура, Информационная безопасность, Программирование, UX/UI дизайн, </a:t>
              </a:r>
            </a:p>
            <a:p>
              <a:pPr algn="l" eaLnBrk="1"/>
              <a:r>
                <a:rPr lang="ru-RU" sz="3500">
                  <a:latin typeface="SB Sans Text Cond"/>
                  <a:ea typeface="SB Sans Text Cond"/>
                  <a:cs typeface="SB Sans Text Cond"/>
                  <a:sym typeface="SB Sans Text Cond"/>
                </a:rPr>
                <a:t>Управление данными и Анализ данных &amp; AI</a:t>
              </a:r>
            </a:p>
          </p:txBody>
        </p:sp>
        <p:sp>
          <p:nvSpPr>
            <p:cNvPr id="14347" name="Прямоугольник 4"/>
            <p:cNvSpPr txBox="1">
              <a:spLocks noChangeArrowheads="1"/>
            </p:cNvSpPr>
            <p:nvPr/>
          </p:nvSpPr>
          <p:spPr bwMode="auto">
            <a:xfrm>
              <a:off x="0" y="2721689"/>
              <a:ext cx="9648870" cy="176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>
              <a:lvl1pPr algn="ctr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742950" indent="-285750" algn="ctr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1143000" indent="-228600" algn="ctr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1600200" indent="-228600" algn="ctr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2057400" indent="-228600" algn="ctr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algn="l" eaLnBrk="1"/>
              <a:r>
                <a:rPr lang="ru-RU" sz="3500" b="1">
                  <a:latin typeface="SB Sans Text Cond"/>
                  <a:ea typeface="SB Sans Text Cond"/>
                  <a:cs typeface="SB Sans Text Cond"/>
                  <a:sym typeface="SB Sans Text Cond"/>
                </a:rPr>
                <a:t>Soft skills</a:t>
              </a:r>
            </a:p>
            <a:p>
              <a:pPr algn="l" eaLnBrk="1"/>
              <a:r>
                <a:rPr lang="ru-RU" sz="3500">
                  <a:latin typeface="SB Sans Text Cond"/>
                  <a:ea typeface="SB Sans Text Cond"/>
                  <a:cs typeface="SB Sans Text Cond"/>
                  <a:sym typeface="SB Sans Text Cond"/>
                </a:rPr>
                <a:t>Когнитивные и социальные группы навыков.</a:t>
              </a:r>
              <a:br>
                <a:rPr lang="ru-RU" sz="3500">
                  <a:latin typeface="SB Sans Text Cond"/>
                  <a:ea typeface="SB Sans Text Cond"/>
                  <a:cs typeface="SB Sans Text Cond"/>
                  <a:sym typeface="SB Sans Text Cond"/>
                </a:rPr>
              </a:br>
              <a:r>
                <a:rPr lang="ru-RU" sz="3500">
                  <a:latin typeface="SB Sans Text Cond"/>
                  <a:ea typeface="SB Sans Text Cond"/>
                  <a:cs typeface="SB Sans Text Cond"/>
                  <a:sym typeface="SB Sans Text Cond"/>
                </a:rPr>
                <a:t>Прокачиваются через предметные задания.</a:t>
              </a:r>
            </a:p>
          </p:txBody>
        </p:sp>
        <p:sp>
          <p:nvSpPr>
            <p:cNvPr id="14348" name="Прямоугольник 4"/>
            <p:cNvSpPr txBox="1">
              <a:spLocks noChangeArrowheads="1"/>
            </p:cNvSpPr>
            <p:nvPr/>
          </p:nvSpPr>
          <p:spPr bwMode="auto">
            <a:xfrm>
              <a:off x="0" y="0"/>
              <a:ext cx="9289402" cy="2246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>
              <a:lvl1pPr algn="ctr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742950" indent="-285750" algn="ctr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1143000" indent="-228600" algn="ctr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1600200" indent="-228600" algn="ctr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2057400" indent="-228600" algn="ctr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algn="l" eaLnBrk="1"/>
              <a:r>
                <a:rPr lang="ru-RU" sz="3500" b="1">
                  <a:latin typeface="SB Sans Text Cond"/>
                  <a:ea typeface="SB Sans Text Cond"/>
                  <a:cs typeface="SB Sans Text Cond"/>
                  <a:sym typeface="SB Sans Text Cond"/>
                </a:rPr>
                <a:t>Hard skills</a:t>
              </a:r>
            </a:p>
            <a:p>
              <a:pPr algn="l" eaLnBrk="1"/>
              <a:r>
                <a:rPr lang="ru-RU" sz="3500">
                  <a:latin typeface="SB Sans Text Cond"/>
                  <a:ea typeface="SB Sans Text Cond"/>
                  <a:cs typeface="SB Sans Text Cond"/>
                  <a:sym typeface="SB Sans Text Cond"/>
                </a:rPr>
                <a:t>Применимые на практике предметные навыки и знания, в том числе через проектно-исследовательскую деятельность.</a:t>
              </a:r>
            </a:p>
          </p:txBody>
        </p:sp>
      </p:grpSp>
      <p:sp>
        <p:nvSpPr>
          <p:cNvPr id="208" name="Персонализированный…"/>
          <p:cNvSpPr txBox="1"/>
          <p:nvPr/>
        </p:nvSpPr>
        <p:spPr>
          <a:xfrm>
            <a:off x="3187700" y="6248400"/>
            <a:ext cx="5502275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3500" b="1" kern="0" cap="all">
                <a:latin typeface="SB Sans Text Cond"/>
                <a:ea typeface="SB Sans Text Cond"/>
                <a:cs typeface="SB Sans Text Cond"/>
                <a:sym typeface="SB Sans Text Cond"/>
              </a:rPr>
              <a:t>Персонализированный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pPr>
            <a:r>
              <a:rPr sz="3500" b="1" kern="0" cap="all">
                <a:latin typeface="SB Sans Text Cond"/>
                <a:ea typeface="SB Sans Text Cond"/>
                <a:cs typeface="SB Sans Text Cond"/>
                <a:sym typeface="SB Sans Text Cond"/>
              </a:rPr>
              <a:t>подход</a:t>
            </a:r>
          </a:p>
        </p:txBody>
      </p:sp>
      <p:sp>
        <p:nvSpPr>
          <p:cNvPr id="14342" name="Соединит. линия"/>
          <p:cNvSpPr>
            <a:spLocks/>
          </p:cNvSpPr>
          <p:nvPr/>
        </p:nvSpPr>
        <p:spPr bwMode="auto">
          <a:xfrm>
            <a:off x="10848975" y="3406775"/>
            <a:ext cx="660400" cy="7450138"/>
          </a:xfrm>
          <a:custGeom>
            <a:avLst/>
            <a:gdLst>
              <a:gd name="T0" fmla="*/ 329565 w 21600"/>
              <a:gd name="T1" fmla="*/ 3725546 h 21600"/>
              <a:gd name="T2" fmla="*/ 329565 w 21600"/>
              <a:gd name="T3" fmla="*/ 3725546 h 21600"/>
              <a:gd name="T4" fmla="*/ 329565 w 21600"/>
              <a:gd name="T5" fmla="*/ 3725546 h 21600"/>
              <a:gd name="T6" fmla="*/ 329565 w 21600"/>
              <a:gd name="T7" fmla="*/ 37255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392" y="0"/>
                </a:lnTo>
              </a:path>
            </a:pathLst>
          </a:custGeom>
          <a:noFill/>
          <a:ln w="38100">
            <a:solidFill>
              <a:srgbClr val="53585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3" name="Линия"/>
          <p:cNvSpPr>
            <a:spLocks noChangeShapeType="1"/>
          </p:cNvSpPr>
          <p:nvPr/>
        </p:nvSpPr>
        <p:spPr bwMode="auto">
          <a:xfrm>
            <a:off x="9742488" y="6858000"/>
            <a:ext cx="1709737" cy="0"/>
          </a:xfrm>
          <a:prstGeom prst="line">
            <a:avLst/>
          </a:prstGeom>
          <a:noFill/>
          <a:ln w="38100">
            <a:solidFill>
              <a:srgbClr val="53585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14344" name="Кружок"/>
          <p:cNvSpPr>
            <a:spLocks noChangeArrowheads="1"/>
          </p:cNvSpPr>
          <p:nvPr/>
        </p:nvSpPr>
        <p:spPr bwMode="auto">
          <a:xfrm>
            <a:off x="2566988" y="12731750"/>
            <a:ext cx="4298950" cy="429895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  <p:sp>
        <p:nvSpPr>
          <p:cNvPr id="14345" name="Сквиркл"/>
          <p:cNvSpPr>
            <a:spLocks noChangeArrowheads="1"/>
          </p:cNvSpPr>
          <p:nvPr/>
        </p:nvSpPr>
        <p:spPr bwMode="auto">
          <a:xfrm rot="-1313119">
            <a:off x="554038" y="12157075"/>
            <a:ext cx="3817937" cy="4603750"/>
          </a:xfrm>
          <a:prstGeom prst="roundRect">
            <a:avLst>
              <a:gd name="adj" fmla="val 4648"/>
            </a:avLst>
          </a:prstGeom>
          <a:solidFill>
            <a:srgbClr val="FFFFFF"/>
          </a:solidFill>
          <a:ln w="635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квиркл"/>
          <p:cNvSpPr>
            <a:spLocks noChangeArrowheads="1"/>
          </p:cNvSpPr>
          <p:nvPr/>
        </p:nvSpPr>
        <p:spPr bwMode="auto">
          <a:xfrm rot="-2493492">
            <a:off x="14171613" y="-5424488"/>
            <a:ext cx="4595812" cy="6299201"/>
          </a:xfrm>
          <a:prstGeom prst="roundRect">
            <a:avLst>
              <a:gd name="adj" fmla="val 3194"/>
            </a:avLst>
          </a:prstGeom>
          <a:solidFill>
            <a:srgbClr val="FFFFFF"/>
          </a:solidFill>
          <a:ln w="635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  <p:pic>
        <p:nvPicPr>
          <p:cNvPr id="15363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963" y="781050"/>
            <a:ext cx="207803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364" name="Прямоугольник 2"/>
          <p:cNvSpPr txBox="1">
            <a:spLocks noChangeArrowheads="1"/>
          </p:cNvSpPr>
          <p:nvPr/>
        </p:nvSpPr>
        <p:spPr bwMode="auto">
          <a:xfrm>
            <a:off x="2909888" y="4525963"/>
            <a:ext cx="101060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91436" tIns="91436" rIns="91436" bIns="91436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Курс включает в себя все успешные практики сбора, анализа и порождения информации.</a:t>
            </a:r>
          </a:p>
        </p:txBody>
      </p:sp>
      <p:sp>
        <p:nvSpPr>
          <p:cNvPr id="219" name="Rectangle 6"/>
          <p:cNvSpPr txBox="1"/>
          <p:nvPr/>
        </p:nvSpPr>
        <p:spPr>
          <a:xfrm>
            <a:off x="2909888" y="3165475"/>
            <a:ext cx="11264900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>
            <a:spAutoFit/>
          </a:bodyPr>
          <a:lstStyle>
            <a:lvl1pPr algn="l"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Учись учиться</a:t>
            </a:r>
          </a:p>
        </p:txBody>
      </p:sp>
      <p:sp>
        <p:nvSpPr>
          <p:cNvPr id="220" name="Rectangle 6"/>
          <p:cNvSpPr txBox="1"/>
          <p:nvPr/>
        </p:nvSpPr>
        <p:spPr>
          <a:xfrm>
            <a:off x="2909888" y="6527800"/>
            <a:ext cx="11264900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>
            <a:spAutoFit/>
          </a:bodyPr>
          <a:lstStyle>
            <a:lvl1pPr algn="l"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Контент для всех пользователей</a:t>
            </a:r>
          </a:p>
        </p:txBody>
      </p:sp>
      <p:sp>
        <p:nvSpPr>
          <p:cNvPr id="15367" name="Прямоугольник 2"/>
          <p:cNvSpPr txBox="1">
            <a:spLocks noChangeArrowheads="1"/>
          </p:cNvSpPr>
          <p:nvPr/>
        </p:nvSpPr>
        <p:spPr bwMode="auto">
          <a:xfrm>
            <a:off x="2909888" y="7789863"/>
            <a:ext cx="863123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91436" tIns="91436" rIns="91436" bIns="91436">
            <a:spAutoFit/>
          </a:bodyPr>
          <a:lstStyle>
            <a:lvl1pPr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42950" indent="-28575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1430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002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57400" indent="-228600" algn="ctr" eaLnBrk="0" hangingPunct="0"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 eaLnBrk="1"/>
            <a:r>
              <a:rPr lang="ru-RU" sz="3500">
                <a:latin typeface="SB Sans Text Cond"/>
                <a:ea typeface="SB Sans Text Cond"/>
                <a:cs typeface="SB Sans Text Cond"/>
                <a:sym typeface="SB Sans Text Cond"/>
              </a:rPr>
              <a:t>Многообразие контента для разных типов восприятия информации. Обучение через игру и смешанное обучение.</a:t>
            </a:r>
          </a:p>
        </p:txBody>
      </p:sp>
      <p:sp>
        <p:nvSpPr>
          <p:cNvPr id="222" name="Rectangle 6"/>
          <p:cNvSpPr txBox="1"/>
          <p:nvPr/>
        </p:nvSpPr>
        <p:spPr>
          <a:xfrm>
            <a:off x="2909888" y="10377488"/>
            <a:ext cx="11264900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>
            <a:spAutoFit/>
          </a:bodyPr>
          <a:lstStyle>
            <a:lvl1pPr algn="l"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Рекомендательные системы и ИСУ</a:t>
            </a:r>
          </a:p>
        </p:txBody>
      </p:sp>
      <p:sp>
        <p:nvSpPr>
          <p:cNvPr id="223" name="В рамках апробации 2019/2020 в 5 городах России:"/>
          <p:cNvSpPr txBox="1"/>
          <p:nvPr/>
        </p:nvSpPr>
        <p:spPr>
          <a:xfrm>
            <a:off x="984250" y="914400"/>
            <a:ext cx="1498917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>
            <a:spAutoFit/>
          </a:bodyPr>
          <a:lstStyle>
            <a:lvl1pPr algn="l">
              <a:defRPr sz="3500" b="1" cap="all">
                <a:latin typeface="SB Sans Text Cond"/>
                <a:ea typeface="SB Sans Text Cond"/>
                <a:cs typeface="SB Sans Text Cond"/>
                <a:sym typeface="SB Sans Text Con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В рамках апробации 2019/2020 в 5 городах России:</a:t>
            </a:r>
          </a:p>
        </p:txBody>
      </p:sp>
      <p:pic>
        <p:nvPicPr>
          <p:cNvPr id="15370" name="pexels-photo-2265482.jpeg" descr="pexels-photo-226548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/>
          <a:stretch>
            <a:fillRect/>
          </a:stretch>
        </p:blipFill>
        <p:spPr bwMode="auto">
          <a:xfrm>
            <a:off x="14398625" y="4476750"/>
            <a:ext cx="11818938" cy="858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371" name="Сквиркл"/>
          <p:cNvSpPr>
            <a:spLocks noChangeArrowheads="1"/>
          </p:cNvSpPr>
          <p:nvPr/>
        </p:nvSpPr>
        <p:spPr bwMode="auto">
          <a:xfrm rot="228730">
            <a:off x="-1390650" y="3376613"/>
            <a:ext cx="1530350" cy="7292975"/>
          </a:xfrm>
          <a:prstGeom prst="roundRect">
            <a:avLst>
              <a:gd name="adj" fmla="val 9597"/>
            </a:avLst>
          </a:prstGeom>
          <a:solidFill>
            <a:srgbClr val="FFFFFF"/>
          </a:solidFill>
          <a:ln w="63500">
            <a:solidFill>
              <a:srgbClr val="333433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/>
            <a:endParaRPr lang="ru-RU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417</Words>
  <Application>Microsoft Office PowerPoint</Application>
  <PresentationFormat>Произвольный</PresentationFormat>
  <Paragraphs>105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Helvetica Neue Medium</vt:lpstr>
      <vt:lpstr>Arial</vt:lpstr>
      <vt:lpstr>Calibri Light</vt:lpstr>
      <vt:lpstr>Calibri</vt:lpstr>
      <vt:lpstr>Helvetica Neue</vt:lpstr>
      <vt:lpstr>Helvetica</vt:lpstr>
      <vt:lpstr>Helvetica Neue Light</vt:lpstr>
      <vt:lpstr>SB Sans Text Cond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Архипова</dc:creator>
  <cp:lastModifiedBy>Админ</cp:lastModifiedBy>
  <cp:revision>5</cp:revision>
  <dcterms:modified xsi:type="dcterms:W3CDTF">2020-03-26T16:24:25Z</dcterms:modified>
</cp:coreProperties>
</file>